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75" r:id="rId5"/>
    <p:sldId id="259" r:id="rId6"/>
    <p:sldId id="408" r:id="rId7"/>
    <p:sldId id="409" r:id="rId8"/>
    <p:sldId id="276" r:id="rId9"/>
    <p:sldId id="262" r:id="rId10"/>
    <p:sldId id="282" r:id="rId11"/>
    <p:sldId id="284" r:id="rId12"/>
    <p:sldId id="278" r:id="rId13"/>
    <p:sldId id="279" r:id="rId14"/>
    <p:sldId id="280" r:id="rId15"/>
    <p:sldId id="281" r:id="rId16"/>
    <p:sldId id="261" r:id="rId17"/>
    <p:sldId id="285" r:id="rId18"/>
    <p:sldId id="286" r:id="rId19"/>
    <p:sldId id="287" r:id="rId20"/>
    <p:sldId id="289" r:id="rId21"/>
    <p:sldId id="290" r:id="rId22"/>
    <p:sldId id="291" r:id="rId23"/>
    <p:sldId id="294" r:id="rId24"/>
    <p:sldId id="293" r:id="rId25"/>
    <p:sldId id="292" r:id="rId26"/>
    <p:sldId id="263" r:id="rId27"/>
    <p:sldId id="295" r:id="rId28"/>
    <p:sldId id="353" r:id="rId29"/>
    <p:sldId id="386" r:id="rId30"/>
    <p:sldId id="265" r:id="rId31"/>
    <p:sldId id="296" r:id="rId32"/>
    <p:sldId id="297" r:id="rId33"/>
    <p:sldId id="298" r:id="rId34"/>
    <p:sldId id="299" r:id="rId35"/>
    <p:sldId id="26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8" r:id="rId44"/>
    <p:sldId id="307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3" r:id="rId59"/>
    <p:sldId id="324" r:id="rId60"/>
    <p:sldId id="325" r:id="rId61"/>
    <p:sldId id="326" r:id="rId62"/>
    <p:sldId id="327" r:id="rId63"/>
    <p:sldId id="328" r:id="rId64"/>
    <p:sldId id="332" r:id="rId65"/>
    <p:sldId id="329" r:id="rId66"/>
    <p:sldId id="330" r:id="rId67"/>
    <p:sldId id="333" r:id="rId68"/>
    <p:sldId id="331" r:id="rId69"/>
    <p:sldId id="270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410" r:id="rId78"/>
    <p:sldId id="341" r:id="rId79"/>
    <p:sldId id="342" r:id="rId80"/>
    <p:sldId id="343" r:id="rId81"/>
    <p:sldId id="344" r:id="rId82"/>
    <p:sldId id="351" r:id="rId83"/>
    <p:sldId id="352" r:id="rId84"/>
    <p:sldId id="345" r:id="rId85"/>
    <p:sldId id="350" r:id="rId86"/>
    <p:sldId id="346" r:id="rId87"/>
    <p:sldId id="349" r:id="rId88"/>
    <p:sldId id="347" r:id="rId89"/>
    <p:sldId id="348" r:id="rId90"/>
    <p:sldId id="354" r:id="rId91"/>
    <p:sldId id="360" r:id="rId92"/>
    <p:sldId id="359" r:id="rId93"/>
    <p:sldId id="361" r:id="rId94"/>
    <p:sldId id="362" r:id="rId95"/>
    <p:sldId id="363" r:id="rId96"/>
    <p:sldId id="364" r:id="rId97"/>
    <p:sldId id="365" r:id="rId98"/>
    <p:sldId id="367" r:id="rId99"/>
    <p:sldId id="370" r:id="rId100"/>
    <p:sldId id="366" r:id="rId101"/>
    <p:sldId id="368" r:id="rId102"/>
    <p:sldId id="369" r:id="rId103"/>
    <p:sldId id="373" r:id="rId104"/>
    <p:sldId id="372" r:id="rId105"/>
    <p:sldId id="355" r:id="rId106"/>
    <p:sldId id="356" r:id="rId107"/>
    <p:sldId id="387" r:id="rId108"/>
    <p:sldId id="357" r:id="rId109"/>
    <p:sldId id="358" r:id="rId110"/>
    <p:sldId id="374" r:id="rId111"/>
    <p:sldId id="384" r:id="rId112"/>
    <p:sldId id="383" r:id="rId113"/>
    <p:sldId id="376" r:id="rId114"/>
    <p:sldId id="391" r:id="rId115"/>
    <p:sldId id="379" r:id="rId116"/>
    <p:sldId id="381" r:id="rId117"/>
    <p:sldId id="380" r:id="rId118"/>
    <p:sldId id="392" r:id="rId119"/>
    <p:sldId id="393" r:id="rId120"/>
    <p:sldId id="388" r:id="rId121"/>
    <p:sldId id="394" r:id="rId122"/>
    <p:sldId id="395" r:id="rId123"/>
    <p:sldId id="396" r:id="rId124"/>
    <p:sldId id="390" r:id="rId125"/>
    <p:sldId id="389" r:id="rId126"/>
    <p:sldId id="397" r:id="rId127"/>
    <p:sldId id="398" r:id="rId128"/>
    <p:sldId id="399" r:id="rId129"/>
    <p:sldId id="37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322" r:id="rId139"/>
    <p:sldId id="274" r:id="rId14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1" autoAdjust="0"/>
    <p:restoredTop sz="94660"/>
  </p:normalViewPr>
  <p:slideViewPr>
    <p:cSldViewPr>
      <p:cViewPr varScale="1">
        <p:scale>
          <a:sx n="78" d="100"/>
          <a:sy n="78" d="100"/>
        </p:scale>
        <p:origin x="132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Dowolny kształt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olny kształt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owolny kształt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8F8C714-F9B8-4473-9782-8121E8E2FD3F}" type="datetimeFigureOut">
              <a:rPr lang="pl-PL" smtClean="0"/>
              <a:t>2016-12-06</a:t>
            </a:fld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05B318B-2A6D-4761-9B80-226108FE7856}" type="slidenum">
              <a:rPr lang="pl-PL" smtClean="0"/>
              <a:t>‹#›</a:t>
            </a:fld>
            <a:endParaRPr lang="pl-P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33906482/asp-net-mvc-5-change-mvc-application-culture" TargetMode="External"/><Relationship Id="rId13" Type="http://schemas.openxmlformats.org/officeDocument/2006/relationships/hyperlink" Target="http://stackoverflow.com/questions/7729286/asp-net-mvc-jquery-ui-datepicker-set-mindate-and-maxdate-from-model-on-ajax-loa" TargetMode="External"/><Relationship Id="rId18" Type="http://schemas.openxmlformats.org/officeDocument/2006/relationships/hyperlink" Target="http://stackoverflow.com/questions/18961520/why-datetime-parseexactstring-string-iformatprovider-need-the-iformatprovide" TargetMode="External"/><Relationship Id="rId3" Type="http://schemas.openxmlformats.org/officeDocument/2006/relationships/hyperlink" Target="http://www.asp.net/mvc/overview/getting-started/getting-started-with-ef-using-mvc/creating-a-more-complex-data-model-for-an-asp-net-mvc-application" TargetMode="External"/><Relationship Id="rId7" Type="http://schemas.openxmlformats.org/officeDocument/2006/relationships/hyperlink" Target="http://www.asp.net/mvc/overview/getting-started/getting-started-with-ef-using-mvc/creating-an-entity-framework-data-model-for-an-asp-net-mvc-application" TargetMode="External"/><Relationship Id="rId12" Type="http://schemas.openxmlformats.org/officeDocument/2006/relationships/hyperlink" Target="http://stackoverflow.com/questions/261345/get-full-request-url-including-parameters-in-controller" TargetMode="External"/><Relationship Id="rId17" Type="http://schemas.openxmlformats.org/officeDocument/2006/relationships/hyperlink" Target="http://stackoverflow.com/questions/18448637/how-to-get-current-user-and-how-to-use-user-class-in-mvc5" TargetMode="External"/><Relationship Id="rId2" Type="http://schemas.openxmlformats.org/officeDocument/2006/relationships/hyperlink" Target="http://www.codeproject.com/Tips/786243/ASP-NET-MVC-CheckBoxList-Basic-Implementation" TargetMode="External"/><Relationship Id="rId16" Type="http://schemas.openxmlformats.org/officeDocument/2006/relationships/hyperlink" Target="http://www.kurshtml.edu.pl/html/laczenie_komorek,tabe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4612813/entity-framework-code-first-using-one-column-as-primary-key-and-another-as-auto" TargetMode="External"/><Relationship Id="rId11" Type="http://schemas.openxmlformats.org/officeDocument/2006/relationships/hyperlink" Target="http://localhost:59630/Apartamenty/Apartament/1?dataOd=12/02/2016&amp;dataDo=12/02/2016" TargetMode="External"/><Relationship Id="rId5" Type="http://schemas.openxmlformats.org/officeDocument/2006/relationships/hyperlink" Target="http://www.asp.net/mvc/overview/getting-started/getting-started-with-ef-using-mvc/migrations-and-deployment-with-the-entity-framework-in-an-asp-net-mvc-application" TargetMode="External"/><Relationship Id="rId15" Type="http://schemas.openxmlformats.org/officeDocument/2006/relationships/hyperlink" Target="http://stackoverflow.com/questions/5021935/creating-multiline-textbox-using-html-helper-function" TargetMode="External"/><Relationship Id="rId10" Type="http://schemas.openxmlformats.org/officeDocument/2006/relationships/hyperlink" Target="http://stackoverflow.com/questions/18288675/display-datetime-value-in-dd-mm-yyyy-format-in-asp-net-mvc" TargetMode="External"/><Relationship Id="rId4" Type="http://schemas.openxmlformats.org/officeDocument/2006/relationships/hyperlink" Target="http://stackoverflow.com/questions/19913447/user-in-entity-type-mvc5-ef6" TargetMode="External"/><Relationship Id="rId9" Type="http://schemas.openxmlformats.org/officeDocument/2006/relationships/hyperlink" Target="https://forums.asp.net/t/1975676.aspx?Tutorial+for+Adding+Datepicker+in+MVC+5" TargetMode="External"/><Relationship Id="rId14" Type="http://schemas.openxmlformats.org/officeDocument/2006/relationships/hyperlink" Target="http://stackoverflow.com/questions/15413141/mvc-date-format-and-datepicker" TargetMode="Externa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Aplikacje MVC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11560" y="1544812"/>
            <a:ext cx="6301538" cy="1752600"/>
          </a:xfrm>
        </p:spPr>
        <p:txBody>
          <a:bodyPr>
            <a:normAutofit/>
          </a:bodyPr>
          <a:lstStyle/>
          <a:p>
            <a:r>
              <a:rPr lang="pl-PL" dirty="0" smtClean="0"/>
              <a:t>Podstawy tworzenia aplikacji webowych w technologii MVC i wykonanie przykładowego projektu „Rezerwacja Apartamentów”</a:t>
            </a:r>
            <a:endParaRPr lang="pl-PL" dirty="0"/>
          </a:p>
        </p:txBody>
      </p:sp>
      <p:sp>
        <p:nvSpPr>
          <p:cNvPr id="4" name="Podtytuł 2"/>
          <p:cNvSpPr txBox="1">
            <a:spLocks/>
          </p:cNvSpPr>
          <p:nvPr/>
        </p:nvSpPr>
        <p:spPr>
          <a:xfrm>
            <a:off x="611560" y="3611880"/>
            <a:ext cx="6301538" cy="17526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Autor: Marta Tyrka</a:t>
            </a:r>
          </a:p>
          <a:p>
            <a:r>
              <a:rPr lang="pl-PL" dirty="0" smtClean="0"/>
              <a:t>Przedmiot: Aplikacje Internetowe</a:t>
            </a:r>
          </a:p>
          <a:p>
            <a:r>
              <a:rPr lang="pl-PL" dirty="0" smtClean="0"/>
              <a:t>Prowadzący: dr inż. Tomasz Rak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9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modelu</a:t>
            </a:r>
            <a:endParaRPr lang="pl-PL" dirty="0"/>
          </a:p>
        </p:txBody>
      </p:sp>
      <p:pic>
        <p:nvPicPr>
          <p:cNvPr id="7" name="Symbol zastępczy zawartości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534" y="1600200"/>
            <a:ext cx="65489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</a:t>
            </a:r>
            <a:r>
              <a:rPr lang="pl-PL" dirty="0" smtClean="0"/>
              <a:t>– </a:t>
            </a:r>
            <a:r>
              <a:rPr lang="pl-PL" dirty="0" smtClean="0"/>
              <a:t>Filtrowanie </a:t>
            </a:r>
            <a:r>
              <a:rPr lang="pl-PL" dirty="0" smtClean="0"/>
              <a:t>za pomocą predykatu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404864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Ponieważ zapytanie w zależności od parametrów filtra może przyjmować różne postacie, najlepszym rozwiązaniem jest utworzenie dynamicznego zapytania, do którego człony doklejane będą w zależności od parametrów filtra. Aby utworzyć takie dynamiczne zapytanie (predykat) należy zainstalować pakiet </a:t>
            </a:r>
            <a:r>
              <a:rPr lang="pl-PL" dirty="0" err="1" smtClean="0"/>
              <a:t>LinqKit</a:t>
            </a:r>
            <a:r>
              <a:rPr lang="pl-PL" dirty="0" smtClean="0"/>
              <a:t>. Należy tego dokonać przez menadżera pakietów </a:t>
            </a:r>
            <a:r>
              <a:rPr lang="pl-PL" dirty="0" err="1" smtClean="0"/>
              <a:t>NuGet</a:t>
            </a:r>
            <a:r>
              <a:rPr lang="pl-PL" dirty="0" smtClean="0"/>
              <a:t>. Zainstalowanie pakietu i dodanie do kontrolera fragmentu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using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LinqKit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r>
              <a:rPr lang="pl-PL" dirty="0" smtClean="0"/>
              <a:t> umożliwi utworzenie dynamicznego zapytania.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7" y="4332549"/>
            <a:ext cx="7719844" cy="1767557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187628"/>
            <a:ext cx="3667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– </a:t>
            </a:r>
            <a:r>
              <a:rPr lang="pl-PL" dirty="0" smtClean="0"/>
              <a:t>Filtrowanie </a:t>
            </a:r>
            <a:r>
              <a:rPr lang="pl-PL" dirty="0"/>
              <a:t>za pomocą predykatu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Nowy predykat z domyślną wartością </a:t>
            </a:r>
            <a:r>
              <a:rPr lang="pl-PL" dirty="0" err="1" smtClean="0"/>
              <a:t>true</a:t>
            </a:r>
            <a:r>
              <a:rPr lang="pl-PL" dirty="0" smtClean="0"/>
              <a:t> tworzony jest przy pomocy instrukcji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PredicateBuilder.New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&lt;&gt;(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pl-PL" dirty="0" smtClean="0"/>
              <a:t>. Aby dodać do predykatu warunek filtrowania będący koniunkcją poprzedniego, należy użyć instrukcji:</a:t>
            </a:r>
          </a:p>
          <a:p>
            <a:pPr marL="36576" indent="0">
              <a:buNone/>
            </a:pP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predicate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predicate.And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pl-PL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wyrażenie_linq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6576" indent="0">
              <a:buNone/>
            </a:pPr>
            <a:r>
              <a:rPr lang="pl-PL" dirty="0" smtClean="0"/>
              <a:t>Można też użyć instrukcji Or, jeżeli chcemy uzyskać alternatywę.</a:t>
            </a:r>
          </a:p>
          <a:p>
            <a:pPr marL="36576" indent="0">
              <a:buNone/>
            </a:pPr>
            <a:r>
              <a:rPr lang="pl-PL" dirty="0" smtClean="0"/>
              <a:t>Ważne: W tym przypadku wyrażenia będzie trzeba rozbić na dwa oddzielne predykaty, gdyż dla zapytań wykonywanych bezpośrednio na kontekście bazodanowym zapytanie konwertowane jest na SQL i przekazywane bezpośrednio do bazy – znacznie przyspiesza to działanie zapytania, jednak uniemożliwia stosowanie złożonych funkcji. Dane wykonywane są w aplikacji dopiero po wykonaniu funkcji </a:t>
            </a:r>
            <a:r>
              <a:rPr lang="pl-PL" dirty="0" err="1" smtClean="0"/>
              <a:t>ToList</a:t>
            </a:r>
            <a:r>
              <a:rPr lang="pl-PL" dirty="0" smtClean="0"/>
              <a:t>() (stąd pozornie nadmiarowe stosowanie tej funkcji w poprzednich fragmentach kodu). Pierwsze zapytanie – proste – zostanie zatem wykonane na bazie, a drugie – złożone – dopiero w aplikacji.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7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– </a:t>
            </a:r>
            <a:r>
              <a:rPr lang="pl-PL" dirty="0"/>
              <a:t>A</a:t>
            </a:r>
            <a:r>
              <a:rPr lang="pl-PL" dirty="0" smtClean="0"/>
              <a:t>kcja </a:t>
            </a:r>
            <a:r>
              <a:rPr lang="pl-PL" dirty="0" err="1" smtClean="0"/>
              <a:t>ApartamentyLista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79953"/>
            <a:ext cx="7467600" cy="37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</a:t>
            </a:r>
            <a:r>
              <a:rPr lang="pl-PL" dirty="0" smtClean="0"/>
              <a:t>– Widok Index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/>
              <a:t>Z widoku usunięta została lista apartamentów i pozostał w niej tylko nagłówek. Należy zmienić jego treść na „Wyszukiwanie apartamentów”, a pod spodem dodać mechanizm filtrowania i widok częściowy. Cały kod od nagłówka w dół należy otoczyć instrukcją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using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())</a:t>
            </a:r>
            <a:r>
              <a:rPr lang="pl-PL" dirty="0"/>
              <a:t>.</a:t>
            </a:r>
          </a:p>
          <a:p>
            <a:pPr marL="36576" indent="0">
              <a:buNone/>
            </a:pPr>
            <a:r>
              <a:rPr lang="pl-PL" dirty="0"/>
              <a:t>Widok częściowy zostanie dodany do strony przy pomocy elementu @</a:t>
            </a:r>
            <a:r>
              <a:rPr lang="pl-PL" dirty="0" err="1"/>
              <a:t>Html.Action</a:t>
            </a:r>
            <a:r>
              <a:rPr lang="pl-PL" dirty="0"/>
              <a:t>:</a:t>
            </a:r>
          </a:p>
          <a:p>
            <a:pPr marL="36576" indent="0">
              <a:buNone/>
            </a:pP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Html.Action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ApartamentyLista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",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new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{ filtr = Model })</a:t>
            </a:r>
          </a:p>
          <a:p>
            <a:pPr marL="36576" indent="0">
              <a:buNone/>
            </a:pPr>
            <a:r>
              <a:rPr lang="pl-PL" dirty="0"/>
              <a:t>Wywołuje on określoną akcję z argumentami i umieszcza jej wynik w miejscu wywołania.</a:t>
            </a:r>
          </a:p>
          <a:p>
            <a:pPr marL="36576" indent="0">
              <a:buNone/>
            </a:pPr>
            <a:r>
              <a:rPr lang="pl-PL" dirty="0"/>
              <a:t>Powyżej umieszczony zostanie mechanizm filtrowania. Struktura kontrolek będzie skopiowana z dowolnego widoku służącego do modyfikacji danych. Podobnie jak w poprzednich przypadkach dodane zostaną elementy @</a:t>
            </a:r>
            <a:r>
              <a:rPr lang="pl-PL" dirty="0" err="1"/>
              <a:t>Html.LabelFor</a:t>
            </a:r>
            <a:r>
              <a:rPr lang="pl-PL" dirty="0"/>
              <a:t>, @</a:t>
            </a:r>
            <a:r>
              <a:rPr lang="pl-PL" dirty="0" err="1"/>
              <a:t>Html.EditorFor</a:t>
            </a:r>
            <a:r>
              <a:rPr lang="pl-PL" dirty="0"/>
              <a:t> i @</a:t>
            </a:r>
            <a:r>
              <a:rPr lang="pl-PL" dirty="0" err="1"/>
              <a:t>Html.DropDownListFor</a:t>
            </a:r>
            <a:r>
              <a:rPr lang="pl-PL" dirty="0"/>
              <a:t>, a także generowana w pętli </a:t>
            </a:r>
            <a:r>
              <a:rPr lang="pl-PL" dirty="0" err="1"/>
              <a:t>foreach</a:t>
            </a:r>
            <a:r>
              <a:rPr lang="pl-PL" dirty="0"/>
              <a:t> lista </a:t>
            </a:r>
            <a:r>
              <a:rPr lang="pl-PL" dirty="0" err="1"/>
              <a:t>checkboxów</a:t>
            </a:r>
            <a:r>
              <a:rPr lang="pl-PL" dirty="0" smtClean="0"/>
              <a:t>. Na razie pominięte zostanie dodawanie kontrolek z datami.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661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– </a:t>
            </a:r>
            <a:r>
              <a:rPr lang="pl-PL" dirty="0" smtClean="0"/>
              <a:t>Widok </a:t>
            </a:r>
            <a:r>
              <a:rPr lang="pl-PL" dirty="0"/>
              <a:t>Index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/>
              <a:t>Na koniec dla lepszego efektu graficznego lista udogodnień zostanie przesunięta na prawo poprzez utworzenie tabeli umieszczenie kontrolek w osobnych jej </a:t>
            </a:r>
            <a:r>
              <a:rPr lang="pl-PL" dirty="0" smtClean="0"/>
              <a:t>kolumnach.</a:t>
            </a:r>
          </a:p>
          <a:p>
            <a:pPr marL="36576" indent="0">
              <a:buNone/>
            </a:pPr>
            <a:r>
              <a:rPr lang="pl-PL" dirty="0" smtClean="0"/>
              <a:t>Na </a:t>
            </a:r>
            <a:r>
              <a:rPr lang="pl-PL" dirty="0"/>
              <a:t>koniec cały mechanizm umieszczony zostanie w divie klasy </a:t>
            </a:r>
            <a:r>
              <a:rPr lang="pl-PL" dirty="0" err="1"/>
              <a:t>jumbotron</a:t>
            </a:r>
            <a:r>
              <a:rPr lang="pl-PL" dirty="0"/>
              <a:t> – jest to szare pole wydzielające dany fragment od </a:t>
            </a:r>
            <a:r>
              <a:rPr lang="pl-PL" dirty="0" smtClean="0"/>
              <a:t>reszty.</a:t>
            </a:r>
          </a:p>
          <a:p>
            <a:pPr marL="36576" indent="0">
              <a:buNone/>
            </a:pPr>
            <a:r>
              <a:rPr lang="pl-PL" dirty="0" smtClean="0"/>
              <a:t>Niestety</a:t>
            </a:r>
            <a:r>
              <a:rPr lang="pl-PL" dirty="0"/>
              <a:t>, umieszczenie kontrolek w divie tej klasy modyfikuje rozmiar i grubość czcionki, dlatego przy każdym obiekcie @</a:t>
            </a:r>
            <a:r>
              <a:rPr lang="pl-PL" dirty="0" err="1"/>
              <a:t>HtmlLabelFor</a:t>
            </a:r>
            <a:r>
              <a:rPr lang="pl-PL" dirty="0"/>
              <a:t> należy w drugim argumencie funkcji </a:t>
            </a:r>
            <a:r>
              <a:rPr lang="pl-PL" dirty="0" smtClean="0"/>
              <a:t>zmienić:</a:t>
            </a:r>
          </a:p>
          <a:p>
            <a:pPr marL="36576" indent="0">
              <a:buNone/>
            </a:pP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@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"col-md-2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control-label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6576" indent="0">
              <a:buNone/>
            </a:pPr>
            <a:r>
              <a:rPr lang="pl-PL" dirty="0"/>
              <a:t>n</a:t>
            </a:r>
            <a:r>
              <a:rPr lang="pl-PL" dirty="0" smtClean="0"/>
              <a:t>a:</a:t>
            </a:r>
          </a:p>
          <a:p>
            <a:pPr marL="36576" indent="0">
              <a:buNone/>
            </a:pP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@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"col-md-2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control-label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@style = "font-size:15px;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font-weight:bold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576" indent="0">
              <a:buNone/>
            </a:pPr>
            <a:r>
              <a:rPr lang="pl-PL" dirty="0" smtClean="0"/>
              <a:t>Również podczas generowania listy </a:t>
            </a:r>
            <a:r>
              <a:rPr lang="pl-PL" dirty="0" err="1" smtClean="0"/>
              <a:t>checkboxów</a:t>
            </a:r>
            <a:r>
              <a:rPr lang="pl-PL" dirty="0" smtClean="0"/>
              <a:t> w obiekcie </a:t>
            </a:r>
            <a:r>
              <a:rPr lang="pl-PL" dirty="0" err="1" smtClean="0"/>
              <a:t>label</a:t>
            </a:r>
            <a:r>
              <a:rPr lang="pl-PL" dirty="0" smtClean="0"/>
              <a:t> należy nadpisać styl: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style="font-size:15px;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font-weight:bold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</a:t>
            </a:r>
            <a:r>
              <a:rPr lang="pl-PL" dirty="0" smtClean="0"/>
              <a:t>.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Kontrolka wyboru daty – </a:t>
            </a:r>
            <a:r>
              <a:rPr lang="pl-PL" dirty="0" smtClean="0"/>
              <a:t>Instalowanie </a:t>
            </a:r>
            <a:r>
              <a:rPr lang="pl-PL" dirty="0" smtClean="0"/>
              <a:t>pakietu </a:t>
            </a:r>
            <a:r>
              <a:rPr lang="pl-PL" dirty="0" err="1" smtClean="0"/>
              <a:t>jQuery.UI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2103439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Do widoku Apartamenty/Index należy dodać również opcję wyboru terminu pobytu. Należy to zrobić za pomocą kontrolki wyboru daty.</a:t>
            </a:r>
          </a:p>
          <a:p>
            <a:pPr marL="36576" indent="0">
              <a:buNone/>
            </a:pPr>
            <a:r>
              <a:rPr lang="pl-PL" dirty="0" smtClean="0"/>
              <a:t>Aby to zrobić należy dodać do aplikacji pakiet </a:t>
            </a:r>
            <a:r>
              <a:rPr lang="pl-PL" dirty="0" err="1" smtClean="0"/>
              <a:t>jQuery.UI.Combined</a:t>
            </a:r>
            <a:r>
              <a:rPr lang="pl-PL" dirty="0" smtClean="0"/>
              <a:t>, będący rozszerzeniem standardowo dołączonego do projektu pakietu </a:t>
            </a:r>
            <a:r>
              <a:rPr lang="pl-PL" dirty="0" err="1" smtClean="0"/>
              <a:t>jQuery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66" y="4077072"/>
            <a:ext cx="7373268" cy="16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Kontrolka wyboru </a:t>
            </a:r>
            <a:r>
              <a:rPr lang="pl-PL" dirty="0" smtClean="0"/>
              <a:t>daty – </a:t>
            </a:r>
            <a:r>
              <a:rPr lang="pl-PL" dirty="0" smtClean="0"/>
              <a:t>Dołączanie </a:t>
            </a:r>
            <a:r>
              <a:rPr lang="pl-PL" dirty="0" smtClean="0"/>
              <a:t>skryptów i stylów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900807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 zainstalowaniu pakietu należy dołączyć do aplikacji odpowiednie skrypty. Załączanie skryptów (a także innych elementów, np. stylów) definiowane jest w pliku </a:t>
            </a:r>
            <a:r>
              <a:rPr lang="pl-PL" dirty="0" err="1" smtClean="0"/>
              <a:t>App_Start</a:t>
            </a:r>
            <a:r>
              <a:rPr lang="pl-PL" dirty="0" smtClean="0"/>
              <a:t>/</a:t>
            </a:r>
            <a:r>
              <a:rPr lang="pl-PL" dirty="0" err="1" smtClean="0"/>
              <a:t>BundleConfig.cs</a:t>
            </a:r>
            <a:r>
              <a:rPr lang="pl-PL" dirty="0" smtClean="0"/>
              <a:t>. Załączone w tym miejscu pliki umieszczane są w wirtualnej lokalizacji, z której należy je „wyciągnąć” w widoku </a:t>
            </a:r>
            <a:r>
              <a:rPr lang="pl-PL" dirty="0" err="1" smtClean="0"/>
              <a:t>Views</a:t>
            </a:r>
            <a:r>
              <a:rPr lang="pl-PL" dirty="0" smtClean="0"/>
              <a:t>/</a:t>
            </a:r>
            <a:r>
              <a:rPr lang="pl-PL" dirty="0" err="1" smtClean="0"/>
              <a:t>Shared</a:t>
            </a:r>
            <a:r>
              <a:rPr lang="pl-PL" dirty="0" smtClean="0"/>
              <a:t>/_</a:t>
            </a:r>
            <a:r>
              <a:rPr lang="pl-PL" dirty="0" err="1" smtClean="0"/>
              <a:t>Layout.cshtml</a:t>
            </a:r>
            <a:r>
              <a:rPr lang="pl-PL" dirty="0" smtClean="0"/>
              <a:t> za pomocą wyrażenia @</a:t>
            </a:r>
            <a:r>
              <a:rPr lang="pl-PL" dirty="0" err="1" smtClean="0"/>
              <a:t>Scripts.Render</a:t>
            </a:r>
            <a:r>
              <a:rPr lang="pl-PL" dirty="0" smtClean="0"/>
              <a:t>(„</a:t>
            </a:r>
            <a:r>
              <a:rPr lang="pl-PL" i="1" dirty="0" smtClean="0"/>
              <a:t>ścieżka</a:t>
            </a:r>
            <a:r>
              <a:rPr lang="pl-PL" dirty="0" smtClean="0"/>
              <a:t>”) (kod załączający domyślne skrypty znajduje się na końcu pliku).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2678"/>
            <a:ext cx="4906888" cy="3285918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13" y="3272678"/>
            <a:ext cx="2436887" cy="7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Kontrolka wyboru daty </a:t>
            </a:r>
            <a:r>
              <a:rPr lang="pl-PL" dirty="0" smtClean="0"/>
              <a:t>– </a:t>
            </a:r>
            <a:r>
              <a:rPr lang="pl-PL" dirty="0" smtClean="0"/>
              <a:t>Dodawanie </a:t>
            </a:r>
            <a:r>
              <a:rPr lang="pl-PL" dirty="0" smtClean="0"/>
              <a:t>funkcji w widoku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908919"/>
          </a:xfrm>
        </p:spPr>
        <p:txBody>
          <a:bodyPr>
            <a:normAutofit fontScale="47500" lnSpcReduction="20000"/>
          </a:bodyPr>
          <a:lstStyle/>
          <a:p>
            <a:pPr marL="36576" indent="0">
              <a:buNone/>
            </a:pPr>
            <a:r>
              <a:rPr lang="pl-PL" dirty="0"/>
              <a:t>Na koniec należy dodać odpowiednią funkcję do widoku, w którym planujemy użyć kontrolki. Funkcja </a:t>
            </a:r>
            <a:r>
              <a:rPr lang="pl-PL" dirty="0" err="1"/>
              <a:t>function</a:t>
            </a:r>
            <a:r>
              <a:rPr lang="pl-PL" dirty="0"/>
              <a:t>(), umieszczona w górnej części pliku w sekcji @</a:t>
            </a:r>
            <a:r>
              <a:rPr lang="pl-PL" dirty="0" err="1"/>
              <a:t>section</a:t>
            </a:r>
            <a:r>
              <a:rPr lang="pl-PL" dirty="0"/>
              <a:t> scripts { }  powinna mieć postać jak przedstawiono poniżej. Wywoływana jest ona automatycznie przy ładowaniu strony i dla każdej kontrolki z klasy „</a:t>
            </a:r>
            <a:r>
              <a:rPr lang="pl-PL" dirty="0" err="1"/>
              <a:t>datepicker</a:t>
            </a:r>
            <a:r>
              <a:rPr lang="pl-PL" dirty="0"/>
              <a:t>” inicjalizuje ona obsługę wyświetlania kalendarza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Do funkcji </a:t>
            </a:r>
            <a:r>
              <a:rPr lang="pl-PL" dirty="0" err="1" smtClean="0"/>
              <a:t>datepicker</a:t>
            </a:r>
            <a:r>
              <a:rPr lang="pl-PL" dirty="0" smtClean="0"/>
              <a:t>() inicjalizującej kontrolkę należy dodać dwie właściwości:</a:t>
            </a:r>
          </a:p>
          <a:p>
            <a:r>
              <a:rPr lang="pl-PL" dirty="0" smtClean="0"/>
              <a:t>format daty (domyślnie jest to nieużywany w Polsce format MM/</a:t>
            </a:r>
            <a:r>
              <a:rPr lang="pl-PL" dirty="0" err="1" smtClean="0"/>
              <a:t>dd</a:t>
            </a:r>
            <a:r>
              <a:rPr lang="pl-PL" dirty="0" smtClean="0"/>
              <a:t>/</a:t>
            </a:r>
            <a:r>
              <a:rPr lang="pl-PL" dirty="0" err="1" smtClean="0"/>
              <a:t>yyyy</a:t>
            </a:r>
            <a:r>
              <a:rPr lang="pl-PL" dirty="0" smtClean="0"/>
              <a:t>, tutaj zmieniony na </a:t>
            </a:r>
            <a:r>
              <a:rPr lang="pl-PL" dirty="0" err="1" smtClean="0"/>
              <a:t>dd</a:t>
            </a:r>
            <a:r>
              <a:rPr lang="pl-PL" dirty="0" smtClean="0"/>
              <a:t>-MM-</a:t>
            </a:r>
            <a:r>
              <a:rPr lang="pl-PL" dirty="0" err="1" smtClean="0"/>
              <a:t>yyyy</a:t>
            </a:r>
            <a:r>
              <a:rPr lang="pl-PL" dirty="0" smtClean="0"/>
              <a:t>) – ustawiany w konstruktorze za pomocą argumentu </a:t>
            </a:r>
            <a:r>
              <a:rPr lang="pl-PL" dirty="0" err="1" smtClean="0"/>
              <a:t>dateFormat</a:t>
            </a:r>
            <a:r>
              <a:rPr lang="pl-PL" dirty="0" smtClean="0"/>
              <a:t>.</a:t>
            </a:r>
          </a:p>
          <a:p>
            <a:r>
              <a:rPr lang="pl-PL" dirty="0"/>
              <a:t>m</a:t>
            </a:r>
            <a:r>
              <a:rPr lang="pl-PL" dirty="0" smtClean="0"/>
              <a:t>inimalna data – oczywistym jest, że nie można rezerwować apartamentu na datę wcześniejszą niż dzień dzisiejszy; z tego względu w konstruktorze </a:t>
            </a:r>
            <a:r>
              <a:rPr lang="pl-PL" dirty="0" err="1" smtClean="0"/>
              <a:t>datepicker</a:t>
            </a:r>
            <a:r>
              <a:rPr lang="pl-PL" dirty="0" smtClean="0"/>
              <a:t>() należy wprowadzić argument </a:t>
            </a:r>
            <a:r>
              <a:rPr lang="pl-PL" dirty="0" err="1" smtClean="0"/>
              <a:t>minDate</a:t>
            </a:r>
            <a:r>
              <a:rPr lang="pl-PL" dirty="0" smtClean="0"/>
              <a:t> typu </a:t>
            </a:r>
            <a:r>
              <a:rPr lang="pl-PL" dirty="0" err="1" smtClean="0"/>
              <a:t>Date</a:t>
            </a:r>
            <a:r>
              <a:rPr lang="pl-PL" dirty="0" smtClean="0"/>
              <a:t>.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UWAGA! Zauważono, że data przekonwertowana z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DateTime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na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Date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jest cofnięta o 1 miesiąc. Nie udało się odkryć przyczyny tego zjawiska.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36576" indent="0">
              <a:buNone/>
            </a:pP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653136"/>
            <a:ext cx="58578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Kontrolka wyboru </a:t>
            </a:r>
            <a:r>
              <a:rPr lang="pl-PL" dirty="0" smtClean="0"/>
              <a:t>daty – </a:t>
            </a:r>
            <a:r>
              <a:rPr lang="pl-PL" dirty="0" smtClean="0"/>
              <a:t>Dodawanie </a:t>
            </a:r>
            <a:r>
              <a:rPr lang="pl-PL" dirty="0" smtClean="0"/>
              <a:t>kontrolek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332856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 załączeniu odpowiednich elementów należało dodać do widoku dwa elementy typu </a:t>
            </a:r>
            <a:r>
              <a:rPr lang="pl-PL" dirty="0" err="1" smtClean="0"/>
              <a:t>Html.TextBoxFor</a:t>
            </a:r>
            <a:r>
              <a:rPr lang="pl-PL" dirty="0" smtClean="0"/>
              <a:t> – jeden dla daty od, drugi dla daty do – skopiowane z poprzednio używanych kontrolek. Należało w nich określić format wyświetlanego łańcucha znaków – w tym przypadku będzie to </a:t>
            </a:r>
            <a:r>
              <a:rPr lang="pl-PL" dirty="0" err="1" smtClean="0"/>
              <a:t>dd</a:t>
            </a:r>
            <a:r>
              <a:rPr lang="pl-PL" dirty="0" smtClean="0"/>
              <a:t>/MM/</a:t>
            </a:r>
            <a:r>
              <a:rPr lang="pl-PL" dirty="0" err="1" smtClean="0"/>
              <a:t>yyyy</a:t>
            </a:r>
            <a:r>
              <a:rPr lang="pl-PL" dirty="0" smtClean="0"/>
              <a:t>. Format należało podać jako drugi parametr obiektu </a:t>
            </a:r>
            <a:r>
              <a:rPr lang="pl-PL" dirty="0" err="1" smtClean="0"/>
              <a:t>Html.TextBoxFor</a:t>
            </a:r>
            <a:r>
              <a:rPr lang="pl-PL" dirty="0" smtClean="0"/>
              <a:t> (przed definiowaniem parametrów HTML) w formie: „{0:</a:t>
            </a:r>
            <a:r>
              <a:rPr lang="pl-PL" i="1" dirty="0" smtClean="0"/>
              <a:t>format</a:t>
            </a:r>
            <a:r>
              <a:rPr lang="pl-PL" dirty="0" smtClean="0"/>
              <a:t>}”. Do parametru </a:t>
            </a:r>
            <a:r>
              <a:rPr lang="pl-PL" dirty="0" err="1" smtClean="0"/>
              <a:t>class</a:t>
            </a:r>
            <a:r>
              <a:rPr lang="pl-PL" dirty="0" smtClean="0"/>
              <a:t> w trzecim argumencie należało dodać klasę „</a:t>
            </a:r>
            <a:r>
              <a:rPr lang="pl-PL" dirty="0" err="1" smtClean="0"/>
              <a:t>datepicker</a:t>
            </a:r>
            <a:r>
              <a:rPr lang="pl-PL" dirty="0" smtClean="0"/>
              <a:t>”. Tak zmodyfikowany kod powinien mieć następującą postać: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933057"/>
            <a:ext cx="87058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Wyszukiwanie apartamentów – </a:t>
            </a:r>
            <a:r>
              <a:rPr lang="pl-PL" dirty="0" smtClean="0"/>
              <a:t>Widok </a:t>
            </a:r>
            <a:r>
              <a:rPr lang="pl-PL" dirty="0" smtClean="0"/>
              <a:t>końcowy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Dodawanie modelu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6576" indent="0">
              <a:buNone/>
            </a:pPr>
            <a:r>
              <a:rPr lang="pl-PL" dirty="0" smtClean="0"/>
              <a:t>Utworzono nowy model testowy, składający się z 4 pól różnych typów: string, </a:t>
            </a:r>
            <a:r>
              <a:rPr lang="pl-PL" dirty="0" err="1" smtClean="0"/>
              <a:t>int</a:t>
            </a:r>
            <a:r>
              <a:rPr lang="pl-PL" dirty="0" smtClean="0"/>
              <a:t>, </a:t>
            </a:r>
            <a:r>
              <a:rPr lang="pl-PL" dirty="0" err="1" smtClean="0"/>
              <a:t>double</a:t>
            </a:r>
            <a:r>
              <a:rPr lang="pl-PL" dirty="0" smtClean="0"/>
              <a:t> i </a:t>
            </a:r>
            <a:r>
              <a:rPr lang="pl-PL" dirty="0" err="1" smtClean="0"/>
              <a:t>DateTime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Zostanie on użyty do zaprezentowania mechanizmu generowania </a:t>
            </a:r>
            <a:r>
              <a:rPr lang="pl-PL" dirty="0" smtClean="0"/>
              <a:t>kontrolerów i </a:t>
            </a:r>
            <a:r>
              <a:rPr lang="pl-PL" dirty="0" smtClean="0"/>
              <a:t>widoków </a:t>
            </a:r>
            <a:r>
              <a:rPr lang="pl-PL" dirty="0" smtClean="0"/>
              <a:t>oraz </a:t>
            </a:r>
            <a:r>
              <a:rPr lang="pl-PL" dirty="0" smtClean="0"/>
              <a:t>wykorzystywaniu w nich modeli.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371820"/>
            <a:ext cx="3657600" cy="298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2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Rezerwacja apartamentu – </a:t>
            </a:r>
            <a:r>
              <a:rPr lang="pl-PL" dirty="0" smtClean="0"/>
              <a:t>Model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260848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Podczas rezerwacji apartamentu należy wyświetlić wszystkie informacje szczegółowe o apartamencie oraz daty rozpoczęcia i zakończenia pobytu. Utworzony zatem zostanie nowy widok służący do wyświetlania tych danych. Będzie on dziedziczył z klasy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. </a:t>
            </a:r>
            <a:r>
              <a:rPr lang="pl-PL" dirty="0"/>
              <a:t>J</a:t>
            </a:r>
            <a:r>
              <a:rPr lang="pl-PL" dirty="0" smtClean="0"/>
              <a:t>ego konstruktor będzie przyjmował obiekt klasy Apartamenty i wykonywał tę samą operację co konstruktor, z którego dziedziczy. Dodatkowo klasa będzie miała dwa pola: </a:t>
            </a:r>
            <a:r>
              <a:rPr lang="pl-PL" dirty="0" err="1" smtClean="0"/>
              <a:t>DataOd</a:t>
            </a:r>
            <a:r>
              <a:rPr lang="pl-PL" dirty="0" smtClean="0"/>
              <a:t> i </a:t>
            </a:r>
            <a:r>
              <a:rPr lang="pl-PL" dirty="0" err="1" smtClean="0"/>
              <a:t>DataDo</a:t>
            </a:r>
            <a:r>
              <a:rPr lang="pl-PL" dirty="0" smtClean="0"/>
              <a:t>, takie same jak w </a:t>
            </a:r>
            <a:r>
              <a:rPr lang="pl-PL" dirty="0" err="1" smtClean="0"/>
              <a:t>ApartamentyFilterViewModel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002057"/>
            <a:ext cx="5181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Rezerwacja apartamentu - </a:t>
            </a:r>
            <a:r>
              <a:rPr lang="pl-PL" dirty="0" smtClean="0"/>
              <a:t>Widok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/>
              <a:t>Widok Apartament zostanie wygenerowany automatycznie jako widok typu </a:t>
            </a:r>
            <a:r>
              <a:rPr lang="pl-PL" dirty="0" err="1"/>
              <a:t>Details</a:t>
            </a:r>
            <a:r>
              <a:rPr lang="pl-PL" dirty="0"/>
              <a:t> dla modelu </a:t>
            </a:r>
            <a:r>
              <a:rPr lang="pl-PL" dirty="0" err="1"/>
              <a:t>ApartamentyReserveViewModel</a:t>
            </a:r>
            <a:r>
              <a:rPr lang="pl-PL" dirty="0"/>
              <a:t>. Do tak utworzonego widoku należy dodać właściwości tylko do odczytu, takie jak Ocena czy </a:t>
            </a:r>
            <a:r>
              <a:rPr lang="pl-PL" dirty="0" err="1"/>
              <a:t>WlascicielImieNazwisko</a:t>
            </a:r>
            <a:r>
              <a:rPr lang="pl-PL" dirty="0"/>
              <a:t>. Należy usunąć kontrolki dat i </a:t>
            </a:r>
            <a:r>
              <a:rPr lang="pl-PL" dirty="0" err="1"/>
              <a:t>IdWlasciciel</a:t>
            </a:r>
            <a:r>
              <a:rPr lang="pl-PL" dirty="0"/>
              <a:t>.</a:t>
            </a:r>
          </a:p>
          <a:p>
            <a:pPr marL="36576" indent="0">
              <a:buNone/>
            </a:pPr>
            <a:r>
              <a:rPr lang="pl-PL" dirty="0"/>
              <a:t>Na dole widoku należy dodać przycisk „Rezerwuj”, który wyśle dane do akcji POST. Na górze widoku należy dodać kontrolki wyboru daty jak w poprzednim widoku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Cały obszar od kontrolek daty do przycisku „Rezerwuj” należy otoczyć instrukcją @</a:t>
            </a:r>
            <a:r>
              <a:rPr lang="pl-PL" dirty="0" err="1" smtClean="0"/>
              <a:t>using</a:t>
            </a:r>
            <a:r>
              <a:rPr lang="pl-PL" dirty="0" smtClean="0"/>
              <a:t> (</a:t>
            </a:r>
            <a:r>
              <a:rPr lang="pl-PL" dirty="0" err="1" smtClean="0"/>
              <a:t>Html.BeginForm</a:t>
            </a:r>
            <a:r>
              <a:rPr lang="pl-PL" dirty="0" smtClean="0"/>
              <a:t>()). Oprócz tego należy dodać element @</a:t>
            </a:r>
            <a:r>
              <a:rPr lang="pl-PL" dirty="0" err="1" smtClean="0"/>
              <a:t>Html.HiddenFor</a:t>
            </a:r>
            <a:r>
              <a:rPr lang="pl-PL" dirty="0" smtClean="0"/>
              <a:t>(model =&gt; </a:t>
            </a:r>
            <a:r>
              <a:rPr lang="pl-PL" dirty="0" err="1" smtClean="0"/>
              <a:t>model.IdApartamentu</a:t>
            </a:r>
            <a:r>
              <a:rPr lang="pl-PL" dirty="0" smtClean="0"/>
              <a:t>), aby Id apartamentu zostało przesłane do akcji POST.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5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Rezerwacja apartamentu - </a:t>
            </a:r>
            <a:r>
              <a:rPr lang="pl-PL" dirty="0" smtClean="0"/>
              <a:t>Widok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507047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Pod przyciskiem „Rezerwuj” należy dodać sekcję „Komentarze”. Jeżeli właściwość Wizyty dla apartamentu będzie wynosić </a:t>
            </a:r>
            <a:r>
              <a:rPr lang="pl-PL" dirty="0" err="1" smtClean="0"/>
              <a:t>null</a:t>
            </a:r>
            <a:r>
              <a:rPr lang="pl-PL" dirty="0" smtClean="0"/>
              <a:t> lub nie będzie żadnych komentarzy, wyświetlony zostanie napis „Brak komentarzy”, w przeciwnym razie wyświetlona zostanie lista komentarzy, gdzie w każdym z nich wyszczególniony jest: autor, termin pobytu, ocena i treść komentarza. Komentarze ułożone są malejąco datą rozpoczęcia pobytu.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1" y="4289811"/>
            <a:ext cx="6508378" cy="21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Rezerwacja </a:t>
            </a:r>
            <a:r>
              <a:rPr lang="pl-PL" dirty="0"/>
              <a:t>apartamentu </a:t>
            </a:r>
            <a:r>
              <a:rPr lang="pl-PL" dirty="0" smtClean="0"/>
              <a:t>- </a:t>
            </a:r>
            <a:r>
              <a:rPr lang="pl-PL" dirty="0" smtClean="0"/>
              <a:t>Kontroler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Akcja GET kontrolera Apartament powinna przyjmować Id apartamentu oraz daty od i do pobytu wybrane podczas filtrowania apartamentów (daty będą przekazywane automatycznie, jednak z możliwością ich edycji).</a:t>
            </a:r>
          </a:p>
          <a:p>
            <a:pPr marL="36576" indent="0">
              <a:buNone/>
            </a:pPr>
            <a:r>
              <a:rPr lang="pl-PL" dirty="0" smtClean="0"/>
              <a:t>Aby przekazać z widoku częściowego datę, dostępną jedynie w widoku głównym i kontrolerze GET, ale nie w widoku </a:t>
            </a:r>
            <a:r>
              <a:rPr lang="pl-PL" dirty="0" err="1" smtClean="0"/>
              <a:t>ListaApartamenty</a:t>
            </a:r>
            <a:r>
              <a:rPr lang="pl-PL" dirty="0" smtClean="0"/>
              <a:t>, należy umieścić w </a:t>
            </a:r>
            <a:r>
              <a:rPr lang="pl-PL" dirty="0" err="1" smtClean="0"/>
              <a:t>ViewData</a:t>
            </a:r>
            <a:r>
              <a:rPr lang="pl-PL" dirty="0" smtClean="0"/>
              <a:t> wartości dat pobrane z filtra, a następnie przekazać je jako parametr wejściowy do widoku Apartament.</a:t>
            </a:r>
          </a:p>
          <a:p>
            <a:pPr marL="36576" indent="0">
              <a:buNone/>
            </a:pPr>
            <a:r>
              <a:rPr lang="pl-PL" dirty="0" smtClean="0"/>
              <a:t>W akcji POST najpierw zostanie wykonane sprawdzenie, czy użytkownik jest zalogowany. Jeżeli nie jest, następuje przekierowanie do strony logowania, z odpowiednim </a:t>
            </a:r>
            <a:r>
              <a:rPr lang="pl-PL" dirty="0" err="1" smtClean="0"/>
              <a:t>ReturnUrl</a:t>
            </a:r>
            <a:r>
              <a:rPr lang="pl-PL" dirty="0" smtClean="0"/>
              <a:t>. Następnie sprawdzane jest, czy data od jest mniejsza niż data do i czy wprowadzony termin nie koliduje z zarezerwowanymi już wizytami – jeśli tak, powróć do widoku Apartament z odpowiednim komunikatem błędu zapisanym w </a:t>
            </a:r>
            <a:r>
              <a:rPr lang="pl-PL" dirty="0" err="1" smtClean="0"/>
              <a:t>ViewData</a:t>
            </a:r>
            <a:r>
              <a:rPr lang="pl-PL" dirty="0" smtClean="0"/>
              <a:t>. </a:t>
            </a:r>
            <a:r>
              <a:rPr lang="pl-PL" dirty="0"/>
              <a:t>J</a:t>
            </a:r>
            <a:r>
              <a:rPr lang="pl-PL" dirty="0" smtClean="0"/>
              <a:t>eśli nie, do apartamentu dodana zostaje rezerwacja, którą następnie należy zapisać w bazie i przejść do – jeszcze nie wykonanej – listy wizyt.</a:t>
            </a:r>
          </a:p>
        </p:txBody>
      </p:sp>
    </p:spTree>
    <p:extLst>
      <p:ext uri="{BB962C8B-B14F-4D97-AF65-F5344CB8AC3E}">
        <p14:creationId xmlns:p14="http://schemas.microsoft.com/office/powerpoint/2010/main" val="32951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Rezerwacja apartamentu </a:t>
            </a:r>
            <a:r>
              <a:rPr lang="pl-PL" dirty="0" smtClean="0"/>
              <a:t>– </a:t>
            </a:r>
            <a:r>
              <a:rPr lang="pl-PL" dirty="0" smtClean="0"/>
              <a:t>Przekazywanie </a:t>
            </a:r>
            <a:r>
              <a:rPr lang="pl-PL" dirty="0" smtClean="0"/>
              <a:t>dat w argumencie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3268959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Daty w akcji przekazywane są jako string. Dzieje się tak, ponieważ przekazywanie dat jako </a:t>
            </a:r>
            <a:r>
              <a:rPr lang="pl-PL" dirty="0" err="1" smtClean="0"/>
              <a:t>DateTime</a:t>
            </a:r>
            <a:r>
              <a:rPr lang="pl-PL" dirty="0" smtClean="0"/>
              <a:t> resetuje formatowanie ustawione w aplikacji w kontrolkach.</a:t>
            </a:r>
          </a:p>
          <a:p>
            <a:pPr marL="36576" indent="0">
              <a:buNone/>
            </a:pPr>
            <a:r>
              <a:rPr lang="pl-PL" dirty="0" smtClean="0"/>
              <a:t>Przed i po wysłaniu daty do akcji należy zamienić ją z obiektu typu </a:t>
            </a:r>
            <a:r>
              <a:rPr lang="pl-PL" dirty="0" err="1" smtClean="0"/>
              <a:t>DateTime</a:t>
            </a:r>
            <a:r>
              <a:rPr lang="pl-PL" dirty="0" smtClean="0"/>
              <a:t> na string i z powrotem. Aby zachować uniwersalność konwersji dodano do kontrolera funkcję </a:t>
            </a:r>
            <a:r>
              <a:rPr lang="pl-PL" dirty="0" err="1" smtClean="0"/>
              <a:t>DateTimeToString</a:t>
            </a:r>
            <a:r>
              <a:rPr lang="pl-PL" dirty="0" smtClean="0"/>
              <a:t>(), która zawsze zamienia datę na string w tym samym formacie. Przy konwersji w drugą stronę wykorzystywana jest funkcja odwrotna – </a:t>
            </a:r>
            <a:r>
              <a:rPr lang="pl-PL" dirty="0" err="1" smtClean="0"/>
              <a:t>StringToDateTime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4941168"/>
            <a:ext cx="6391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Rezerwacja apartamentu </a:t>
            </a:r>
            <a:r>
              <a:rPr lang="pl-PL" dirty="0" smtClean="0"/>
              <a:t>- </a:t>
            </a:r>
            <a:r>
              <a:rPr lang="pl-PL" dirty="0"/>
              <a:t>K</a:t>
            </a:r>
            <a:r>
              <a:rPr lang="pl-PL" dirty="0" smtClean="0"/>
              <a:t>ontroler</a:t>
            </a:r>
            <a:endParaRPr lang="pl-PL" dirty="0"/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515929"/>
            <a:ext cx="6737176" cy="520373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293096"/>
            <a:ext cx="4865282" cy="136815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6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Rezerwacja apartamentu – </a:t>
            </a:r>
            <a:r>
              <a:rPr lang="pl-PL" dirty="0"/>
              <a:t>W</a:t>
            </a:r>
            <a:r>
              <a:rPr lang="pl-PL" dirty="0" smtClean="0"/>
              <a:t>idok </a:t>
            </a:r>
            <a:r>
              <a:rPr lang="pl-PL" dirty="0" smtClean="0"/>
              <a:t>końcowy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47" y="1600200"/>
            <a:ext cx="45487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Lista wizyt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Na liście wizyt zawarte będą wszystkie wizyty zalogowanego użytkownika. Modelem w tym widoku będzie </a:t>
            </a:r>
            <a:r>
              <a:rPr lang="pl-PL" dirty="0" err="1" smtClean="0"/>
              <a:t>WizytyDisplayViewModel</a:t>
            </a:r>
            <a:r>
              <a:rPr lang="pl-PL" dirty="0" smtClean="0"/>
              <a:t>. Jest on wykonany podobnie jak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 – dziedziczy z klasy Wizyty i posiada konstruktor przyjmujący na wejście obiekt klasy Wizyty. Dodatkowym polem w tym widoku jest </a:t>
            </a:r>
            <a:r>
              <a:rPr lang="pl-PL" dirty="0" err="1" smtClean="0"/>
              <a:t>KlientImieNazwisko</a:t>
            </a:r>
            <a:r>
              <a:rPr lang="pl-PL" dirty="0" smtClean="0"/>
              <a:t>, wykonane identycznie jak w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Widok </a:t>
            </a:r>
            <a:r>
              <a:rPr lang="pl-PL" dirty="0" err="1" smtClean="0"/>
              <a:t>MojeWizyty</a:t>
            </a:r>
            <a:r>
              <a:rPr lang="pl-PL" dirty="0" smtClean="0"/>
              <a:t> będzie wygenerowany automatycznie jako widok typu List dla obiektu </a:t>
            </a:r>
            <a:r>
              <a:rPr lang="pl-PL" dirty="0" err="1" smtClean="0"/>
              <a:t>WizytyDisplayViewModel</a:t>
            </a:r>
            <a:r>
              <a:rPr lang="pl-PL" dirty="0" smtClean="0"/>
              <a:t>. Zostanie z niego usunięty link „</a:t>
            </a:r>
            <a:r>
              <a:rPr lang="pl-PL" dirty="0" err="1" smtClean="0"/>
              <a:t>Create</a:t>
            </a:r>
            <a:r>
              <a:rPr lang="pl-PL" dirty="0" smtClean="0"/>
              <a:t>”, a linki „</a:t>
            </a:r>
            <a:r>
              <a:rPr lang="pl-PL" dirty="0" err="1" smtClean="0"/>
              <a:t>Details</a:t>
            </a:r>
            <a:r>
              <a:rPr lang="pl-PL" dirty="0" smtClean="0"/>
              <a:t>”, „Edit” i „</a:t>
            </a:r>
            <a:r>
              <a:rPr lang="pl-PL" dirty="0" err="1" smtClean="0"/>
              <a:t>Delete</a:t>
            </a:r>
            <a:r>
              <a:rPr lang="pl-PL" dirty="0" smtClean="0"/>
              <a:t>” zostaną zastąpione linkiem „Dodaj komentarz”, wyświetlającym się (lub nie) w zależności od właściwości wizyty.</a:t>
            </a:r>
          </a:p>
        </p:txBody>
      </p:sp>
    </p:spTree>
    <p:extLst>
      <p:ext uri="{BB962C8B-B14F-4D97-AF65-F5344CB8AC3E}">
        <p14:creationId xmlns:p14="http://schemas.microsoft.com/office/powerpoint/2010/main" val="668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Komentarze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/>
              <a:t>Do każdej wizyty można dodać jeden komentarz, pod warunkiem że wizyta już się odbyła </a:t>
            </a:r>
            <a:r>
              <a:rPr lang="pl-PL" dirty="0" smtClean="0"/>
              <a:t>(właściwość „</a:t>
            </a:r>
            <a:r>
              <a:rPr lang="pl-PL" dirty="0" err="1" smtClean="0"/>
              <a:t>DataDo</a:t>
            </a:r>
            <a:r>
              <a:rPr lang="pl-PL" dirty="0" smtClean="0"/>
              <a:t>” </a:t>
            </a:r>
            <a:r>
              <a:rPr lang="pl-PL" dirty="0"/>
              <a:t>na wizycie </a:t>
            </a:r>
            <a:r>
              <a:rPr lang="pl-PL" dirty="0" smtClean="0"/>
              <a:t>ma wartość mniejszą </a:t>
            </a:r>
            <a:r>
              <a:rPr lang="pl-PL" dirty="0"/>
              <a:t>niż aktualna data). Przy każdej wizycie, która nie posiada komentarza i już się odbyła znajduje się przycisk „Dodaj  komentarz”. Wywołuje on polecenie „</a:t>
            </a:r>
            <a:r>
              <a:rPr lang="pl-PL" dirty="0" err="1" smtClean="0"/>
              <a:t>submit</a:t>
            </a:r>
            <a:r>
              <a:rPr lang="pl-PL" dirty="0" smtClean="0"/>
              <a:t>()”, </a:t>
            </a:r>
            <a:r>
              <a:rPr lang="pl-PL" dirty="0"/>
              <a:t>które jeżeli nie znajdzie akcji POST, wywołuje akcję GET. Przekazuje on do niej id wizyty, dla której komentarz chcemy dodać i umieszcza go w </a:t>
            </a:r>
            <a:r>
              <a:rPr lang="pl-PL" dirty="0" err="1"/>
              <a:t>ViewData</a:t>
            </a:r>
            <a:r>
              <a:rPr lang="pl-PL" dirty="0"/>
              <a:t>. W</a:t>
            </a:r>
            <a:r>
              <a:rPr lang="pl-PL" dirty="0" smtClean="0"/>
              <a:t>iersz o id odpowiadającym wartości zapisanej w </a:t>
            </a:r>
            <a:r>
              <a:rPr lang="pl-PL" dirty="0" err="1" smtClean="0"/>
              <a:t>ViewData</a:t>
            </a:r>
            <a:r>
              <a:rPr lang="pl-PL" dirty="0" smtClean="0"/>
              <a:t> jest </a:t>
            </a:r>
            <a:r>
              <a:rPr lang="pl-PL" dirty="0"/>
              <a:t>generowany </a:t>
            </a:r>
            <a:r>
              <a:rPr lang="pl-PL" dirty="0" smtClean="0"/>
              <a:t>inaczej niż inne: </a:t>
            </a:r>
            <a:r>
              <a:rPr lang="pl-PL" dirty="0"/>
              <a:t>nie wyświetla się przycisk „Dodaj komentarz”, a pod spodem generowany jest edytor dodawania komentarzy. Edytor ten jest zdefiniowany w osobnym widoku częściowym. Należy wpisać treść </a:t>
            </a:r>
            <a:r>
              <a:rPr lang="pl-PL" dirty="0" smtClean="0"/>
              <a:t>komentarza, ocenę od 1 do 5 </a:t>
            </a:r>
            <a:r>
              <a:rPr lang="pl-PL" dirty="0"/>
              <a:t>i wcisnąć przycisk „Skomentuj”, który spowoduje przeładowanie strony. Dla wizyt już skomentowanych wyświetlana jest ocena i treść komentarza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0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Komentarze – Widok końcowy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3" y="1413592"/>
            <a:ext cx="6921574" cy="309634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2" y="4149080"/>
            <a:ext cx="6921574" cy="23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kontrolera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0336"/>
            <a:ext cx="7467600" cy="35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Odpowiedzi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Właściciel ma możliwość odpowiedzi na komentarz użytkownika z widoku </a:t>
            </a:r>
            <a:r>
              <a:rPr lang="pl-PL" dirty="0" err="1" smtClean="0"/>
              <a:t>Details</a:t>
            </a:r>
            <a:r>
              <a:rPr lang="pl-PL" dirty="0" smtClean="0"/>
              <a:t> wyświetlającego ogólne dane o posiadanym apartamencie. Poprzednio dodaną do tego widoku listę komentarzy rozwinięto o dodawanie odpowiedzi. Działanie będzie analogiczne jak w przypadku komentarzy – jeżeli dana wizyta posiada komentarz, który jeszcze nie posiada odpowiedzi, wyświetlany jest przycisk „Odpowiedz”. Jeżeli wizyta posiada komentarz i odpowiedź, wyświetlane są one bez możliwości edycji. Po kliknięciu „Odpowiedz” widok jest ładowany ponownie, z parametrem </a:t>
            </a:r>
            <a:r>
              <a:rPr lang="pl-PL" dirty="0" err="1" smtClean="0"/>
              <a:t>idWizyty</a:t>
            </a:r>
            <a:r>
              <a:rPr lang="pl-PL" dirty="0" smtClean="0"/>
              <a:t>, wyznaczającym który komentarz </a:t>
            </a:r>
            <a:r>
              <a:rPr lang="pl-PL" dirty="0"/>
              <a:t>wygenerować z polem do wpisania odpowiedzi i przyciskiem „Odpowiedz”. Podobnie jak przy komentowaniu, edytor odpowiedzi będzie umieszczony w osobnym widoku</a:t>
            </a:r>
            <a:r>
              <a:rPr lang="pl-P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4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Odpowiedzi – Widok końcowy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4237"/>
            <a:ext cx="7467600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Odpowiedzi – Widok końcowy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6992"/>
            <a:ext cx="7467600" cy="3169920"/>
          </a:xfrm>
          <a:prstGeom prst="rect">
            <a:avLst/>
          </a:prstGeom>
        </p:spPr>
      </p:pic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28800"/>
            <a:ext cx="74676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Odpowiedzi – Widok </a:t>
            </a:r>
            <a:r>
              <a:rPr lang="pl-PL" dirty="0" err="1" smtClean="0"/>
              <a:t>MojeWizyty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8221"/>
            <a:ext cx="74676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Uprawnienia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/>
              <a:t>Do tej pory w aplikacji nie wprowadzano żadnych ograniczeń uprawnień. Nie rozróżniano również interfejsu użytkownika w zależności od uprawnienia</a:t>
            </a:r>
            <a:r>
              <a:rPr lang="pl-PL" dirty="0" smtClean="0"/>
              <a:t>. W założeniach aplikacji uprawnienia użytkowników powinny być następujące:</a:t>
            </a:r>
          </a:p>
          <a:p>
            <a:r>
              <a:rPr lang="pl-PL" dirty="0"/>
              <a:t>n</a:t>
            </a:r>
            <a:r>
              <a:rPr lang="pl-PL" dirty="0" smtClean="0"/>
              <a:t>iezalogowany użytkownik – może zarejestrować się jako zwykły użytkownik i przeglądać takie strony, jak: strona główna, o nas, kontakt, wyszukiwanie apartamentów i szczegóły apartamentu</a:t>
            </a:r>
          </a:p>
          <a:p>
            <a:r>
              <a:rPr lang="pl-PL" dirty="0" smtClean="0"/>
              <a:t>użytkownik – może rezerwować apartamenty i przeglądać swoje wizyty, a także dodawać komentarze i oceniać pobyty.</a:t>
            </a:r>
          </a:p>
          <a:p>
            <a:r>
              <a:rPr lang="pl-PL" dirty="0"/>
              <a:t>w</a:t>
            </a:r>
            <a:r>
              <a:rPr lang="pl-PL" dirty="0" smtClean="0"/>
              <a:t>łaściciel – oprócz uprawnień standardowego użytkownika właściciel może także dodawać własne apartamenty, odpowiadać na komentarze nad nimi, edytować je i usuwać (jeżeli nie było dla nich jeszcze żadnych rezerwacji).</a:t>
            </a:r>
          </a:p>
          <a:p>
            <a:r>
              <a:rPr lang="pl-PL" dirty="0"/>
              <a:t>a</a:t>
            </a:r>
            <a:r>
              <a:rPr lang="pl-PL" dirty="0" smtClean="0"/>
              <a:t>dministrator – oprócz uprawnień właściciela może także zarządzać użytkownikami.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99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Potwierdzanie wizyt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Właściciel z różnych względó</a:t>
            </a:r>
            <a:r>
              <a:rPr lang="pl-PL" dirty="0" smtClean="0"/>
              <a:t>w może odrzucić rezerwację użytkownika. Do tabeli Wizyty dodano flagę Potwierdzona, domyślnie posiadającą wartość </a:t>
            </a:r>
            <a:r>
              <a:rPr lang="pl-PL" i="1" dirty="0" err="1" smtClean="0"/>
              <a:t>null</a:t>
            </a:r>
            <a:r>
              <a:rPr lang="pl-PL" dirty="0" smtClean="0"/>
              <a:t>, co oznacza oczekiwanie na potwierdzenie.</a:t>
            </a:r>
          </a:p>
          <a:p>
            <a:pPr marL="36576" indent="0">
              <a:buNone/>
            </a:pPr>
            <a:r>
              <a:rPr lang="pl-PL" dirty="0" smtClean="0"/>
              <a:t>Dokonano w aplikacji odpowiednich zmian związanych z wyświetlaniem i filtrowaniem (do ilości wizyt w widoku apartamentów wliczają się tylko potwierdzone wizyty, a odrzucone wizyty nie blokują terminów). Dodatkowo wprowadzono możliwość natychmiastowego skomentowania jeżeli wizyta jest odrzucona (w przeciwnym wypadku jest ograniczenie, że skomentować można dopiero dzień po zakończeniu pobytu).</a:t>
            </a:r>
          </a:p>
          <a:p>
            <a:pPr marL="36576" indent="0">
              <a:buNone/>
            </a:pPr>
            <a:r>
              <a:rPr lang="pl-PL" dirty="0" smtClean="0"/>
              <a:t>Rezerwację potwierdza właściciel w osobnym widoku </a:t>
            </a:r>
            <a:r>
              <a:rPr lang="pl-PL" dirty="0" err="1" smtClean="0"/>
              <a:t>MojeApartamentyWizyty</a:t>
            </a:r>
            <a:r>
              <a:rPr lang="pl-PL" dirty="0" smtClean="0"/>
              <a:t>, do którego wchodzi się z widoku </a:t>
            </a:r>
            <a:r>
              <a:rPr lang="pl-PL" dirty="0" err="1" smtClean="0"/>
              <a:t>MojeApartamenty</a:t>
            </a:r>
            <a:r>
              <a:rPr lang="pl-PL" dirty="0" smtClean="0"/>
              <a:t>. Na tym widoku widać wszystkie wizyty w apartamentach, których właścicielem jest zalogowany użytkownik. W pierwszej kolejności wyświetlane są rezerwacje czekające na potwierdzenie, pozostałe są sortowane po dacie.</a:t>
            </a:r>
            <a:r>
              <a:rPr lang="pl-PL" dirty="0"/>
              <a:t> </a:t>
            </a:r>
            <a:r>
              <a:rPr lang="pl-PL" dirty="0" smtClean="0"/>
              <a:t>Z tego widoku można również odpowiedzieć na komentarz użytkownika, tak samo jak w szczegółach apartamentu.</a:t>
            </a:r>
          </a:p>
          <a:p>
            <a:pPr marL="36576" indent="0">
              <a:buNone/>
            </a:pPr>
            <a:r>
              <a:rPr lang="pl-PL" dirty="0" smtClean="0"/>
              <a:t>Dodatkowo w linku do tej strony znajdującym się w widoku apartamentów dodano wyświetlanie liczby rezerwacji oczekujących na potwierdzenie.</a:t>
            </a:r>
          </a:p>
        </p:txBody>
      </p:sp>
    </p:spTree>
    <p:extLst>
      <p:ext uri="{BB962C8B-B14F-4D97-AF65-F5344CB8AC3E}">
        <p14:creationId xmlns:p14="http://schemas.microsoft.com/office/powerpoint/2010/main" val="23071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Potwierdzanie </a:t>
            </a:r>
            <a:r>
              <a:rPr lang="pl-PL" dirty="0" smtClean="0"/>
              <a:t>wizyt – Widok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Potwierdzanie wizyt – Widok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Potwierdzanie wizyt </a:t>
            </a:r>
            <a:r>
              <a:rPr lang="pl-PL" dirty="0" smtClean="0"/>
              <a:t>– Link w widoku apartamentów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Uprawnienia – Obiekt </a:t>
            </a:r>
            <a:r>
              <a:rPr lang="pl-PL" dirty="0" err="1" smtClean="0"/>
              <a:t>LoggedUser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2955061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to zrobić, należy najpierw utworzyć globalny obiekt </a:t>
            </a:r>
            <a:r>
              <a:rPr lang="pl-PL" dirty="0" err="1" smtClean="0"/>
              <a:t>LoggedUser</a:t>
            </a:r>
            <a:r>
              <a:rPr lang="pl-PL" dirty="0" smtClean="0"/>
              <a:t>, przechowujący dane o zalogowanym użytkowniku (bezpośrednio w aplikacji jest dostęp jedynie do id i nazwy użytkownika). W katalogu głównym utworzono statyczną, publiczną klasę </a:t>
            </a:r>
            <a:r>
              <a:rPr lang="pl-PL" dirty="0" err="1" smtClean="0"/>
              <a:t>GlobalObjects</a:t>
            </a:r>
            <a:r>
              <a:rPr lang="pl-PL" dirty="0" smtClean="0"/>
              <a:t> i dodano do niej właściwość tylko do odczytu, będącą obiektem klasy </a:t>
            </a:r>
            <a:r>
              <a:rPr lang="pl-PL" dirty="0" err="1" smtClean="0"/>
              <a:t>ApplicationUser</a:t>
            </a:r>
            <a:r>
              <a:rPr lang="pl-PL" dirty="0" smtClean="0"/>
              <a:t>. Jej definicję przedstawiono poniżej. Dzięki temu obiektowi w kontrolerach i widokach zagwarantowany zostanie łatwy dostęp do wszystkich właściwości zalogowanego użytkownika.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293096"/>
            <a:ext cx="4464496" cy="23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kontrolera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534" y="1600200"/>
            <a:ext cx="65489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Uprawnienia – Menu główne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044824"/>
          </a:xfrm>
        </p:spPr>
        <p:txBody>
          <a:bodyPr>
            <a:normAutofit fontScale="92500"/>
          </a:bodyPr>
          <a:lstStyle/>
          <a:p>
            <a:pPr marL="36576" indent="0">
              <a:buNone/>
            </a:pPr>
            <a:r>
              <a:rPr lang="pl-PL" dirty="0" smtClean="0"/>
              <a:t>W pliku </a:t>
            </a:r>
            <a:r>
              <a:rPr lang="pl-PL" dirty="0" err="1" smtClean="0"/>
              <a:t>Views</a:t>
            </a:r>
            <a:r>
              <a:rPr lang="pl-PL" dirty="0" smtClean="0"/>
              <a:t>/</a:t>
            </a:r>
            <a:r>
              <a:rPr lang="pl-PL" dirty="0" err="1" smtClean="0"/>
              <a:t>Shared</a:t>
            </a:r>
            <a:r>
              <a:rPr lang="pl-PL" dirty="0" smtClean="0"/>
              <a:t>/_</a:t>
            </a:r>
            <a:r>
              <a:rPr lang="pl-PL" dirty="0" err="1" smtClean="0"/>
              <a:t>Layout.cshtml</a:t>
            </a:r>
            <a:r>
              <a:rPr lang="pl-PL" dirty="0" smtClean="0"/>
              <a:t> należy dodać odpowiednie linki nawigujące do odpowiednich stron. Linki będą dostępne w zależności od uprawnień użytkownika.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717032"/>
            <a:ext cx="5495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Uprawnienia – Filtr uwierzytelniania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Pomimo nieudostępniania linków jawnie, na obecnym etapie dodawania zabezpieczeń nawet niezalogowany użytkownik może wejść na stronę edycji apartamentu i dokonać zmian, jeśli tylko wpisze odpowiedni adres URL. Aby temu zapobiec, należy dodać do aplikacji filtr uwierzytelniania.</a:t>
            </a:r>
          </a:p>
          <a:p>
            <a:pPr marL="36576" indent="0">
              <a:buNone/>
            </a:pPr>
            <a:r>
              <a:rPr lang="pl-PL" dirty="0" smtClean="0"/>
              <a:t>Filtr uwierzytelniania, oprócz wielu innych rodzajów filtrów, jest wykonywany każdorazowo przed załadowaniem strony, pod warunkiem że zostanie on na niej ustawiony.</a:t>
            </a:r>
          </a:p>
          <a:p>
            <a:pPr marL="36576" indent="0">
              <a:buNone/>
            </a:pPr>
            <a:r>
              <a:rPr lang="pl-PL" dirty="0" smtClean="0"/>
              <a:t>Aby dodać filtr utworzono nowy folder o nazwie „</a:t>
            </a:r>
            <a:r>
              <a:rPr lang="pl-PL" dirty="0" err="1" smtClean="0"/>
              <a:t>Infrastructure</a:t>
            </a:r>
            <a:r>
              <a:rPr lang="pl-PL" dirty="0" smtClean="0"/>
              <a:t>” i dodano do niego plik </a:t>
            </a:r>
            <a:r>
              <a:rPr lang="pl-PL" dirty="0" err="1" smtClean="0"/>
              <a:t>UprawnieniaAuth.cs</a:t>
            </a:r>
            <a:r>
              <a:rPr lang="pl-PL" dirty="0" smtClean="0"/>
              <a:t>. Zostaną tam utworzone dwie klasy filtrów: filtr sprawdzający, czy użytkownik jest właścicielem i administratorem.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6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Uprawnienia – Filtr uwierzytelniania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klasa spełniała funkcję filtru uwierzytelniania, jej nazwa musi kończyć się na </a:t>
            </a:r>
            <a:r>
              <a:rPr lang="pl-PL" dirty="0" err="1" smtClean="0"/>
              <a:t>Attribute</a:t>
            </a:r>
            <a:r>
              <a:rPr lang="pl-PL" dirty="0" smtClean="0"/>
              <a:t>, a ona sama musi dziedziczyć z klasy </a:t>
            </a:r>
            <a:r>
              <a:rPr lang="pl-PL" dirty="0" err="1" smtClean="0"/>
              <a:t>FilterAttribute</a:t>
            </a:r>
            <a:r>
              <a:rPr lang="pl-PL" dirty="0" smtClean="0"/>
              <a:t> i implementować interfejs </a:t>
            </a:r>
            <a:r>
              <a:rPr lang="pl-PL" dirty="0" err="1" smtClean="0"/>
              <a:t>IAuthenticationFilter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Interfejs wymusza implementację dwóch metod: </a:t>
            </a:r>
            <a:r>
              <a:rPr lang="pl-PL" dirty="0" err="1" smtClean="0"/>
              <a:t>OnAuthentication</a:t>
            </a:r>
            <a:r>
              <a:rPr lang="pl-PL" dirty="0" smtClean="0"/>
              <a:t> i </a:t>
            </a:r>
            <a:r>
              <a:rPr lang="pl-PL" dirty="0" err="1" smtClean="0"/>
              <a:t>OnAuthenticationChallenge</a:t>
            </a:r>
            <a:r>
              <a:rPr lang="pl-PL" dirty="0" smtClean="0"/>
              <a:t>. W metodzie </a:t>
            </a:r>
            <a:r>
              <a:rPr lang="pl-PL" dirty="0" err="1" smtClean="0"/>
              <a:t>OnAuthentication</a:t>
            </a:r>
            <a:r>
              <a:rPr lang="pl-PL" dirty="0" smtClean="0"/>
              <a:t> nastąpi sprawdzenie, czy zalogowany użytkownik ma odpowiednie uprawnienie. Jeżeli nie, do argumentu wejściowego </a:t>
            </a:r>
            <a:r>
              <a:rPr lang="pl-PL" dirty="0" err="1" smtClean="0"/>
              <a:t>context</a:t>
            </a:r>
            <a:r>
              <a:rPr lang="pl-PL" dirty="0" smtClean="0"/>
              <a:t> w polu </a:t>
            </a:r>
            <a:r>
              <a:rPr lang="pl-PL" dirty="0" err="1" smtClean="0"/>
              <a:t>Result</a:t>
            </a:r>
            <a:r>
              <a:rPr lang="pl-PL" dirty="0" smtClean="0"/>
              <a:t> zostanie przypisany nowy obiekt klasy </a:t>
            </a:r>
            <a:r>
              <a:rPr lang="pl-PL" dirty="0" err="1" smtClean="0"/>
              <a:t>HttpUnauthorizedResult</a:t>
            </a:r>
            <a:r>
              <a:rPr lang="pl-PL" dirty="0" smtClean="0"/>
              <a:t>. Spowoduje to przekierowanie do strony logowania. Metoda </a:t>
            </a:r>
            <a:r>
              <a:rPr lang="pl-PL" dirty="0" err="1" smtClean="0"/>
              <a:t>OnAuthenticationChallenge</a:t>
            </a:r>
            <a:r>
              <a:rPr lang="pl-PL" dirty="0" smtClean="0"/>
              <a:t> jest wywoływana, jeżeli w metodzie </a:t>
            </a:r>
            <a:r>
              <a:rPr lang="pl-PL" dirty="0" err="1" smtClean="0"/>
              <a:t>OnAuthentication</a:t>
            </a:r>
            <a:r>
              <a:rPr lang="pl-PL" dirty="0" smtClean="0"/>
              <a:t> została przypisana wartość </a:t>
            </a:r>
            <a:r>
              <a:rPr lang="pl-PL" dirty="0" err="1" smtClean="0"/>
              <a:t>context.Result</a:t>
            </a:r>
            <a:r>
              <a:rPr lang="pl-PL" dirty="0" smtClean="0"/>
              <a:t> (tzn. autentykacja „nie przeszła”) i odpowiada głównie za przekierowywanie do stron o konkretnych adresach.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94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Uprawnienia – Filtr </a:t>
            </a:r>
            <a:r>
              <a:rPr lang="pl-PL" dirty="0" err="1" smtClean="0"/>
              <a:t>AdminAttribute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6429"/>
            <a:ext cx="7467600" cy="30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Uprawnienia – Filtr 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5682"/>
            <a:ext cx="7467600" cy="33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Uprawnienia – Dodawanie filtrów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 zdefiniowaniu filtrów należy zweryfikować każdą akcję w każdym kontrolerze i sprawdzić, jakich uprawnień ona wymaga. Aby ustawić na akcji (lub kontrolerze) filtr określony w klasie </a:t>
            </a:r>
            <a:r>
              <a:rPr lang="pl-PL" dirty="0" err="1" smtClean="0"/>
              <a:t>XYZAttribute</a:t>
            </a:r>
            <a:r>
              <a:rPr lang="pl-PL" dirty="0" smtClean="0"/>
              <a:t> należy dodać do niej właściwość [XYZ] (np. sprawdzanie czy użytkownik jest administratorem będzie określane atrybutem [</a:t>
            </a:r>
            <a:r>
              <a:rPr lang="pl-PL" dirty="0" err="1" smtClean="0"/>
              <a:t>AdminAuth</a:t>
            </a:r>
            <a:r>
              <a:rPr lang="pl-PL" dirty="0" smtClean="0"/>
              <a:t>]).</a:t>
            </a:r>
          </a:p>
          <a:p>
            <a:pPr marL="36576" indent="0">
              <a:buNone/>
            </a:pPr>
            <a:r>
              <a:rPr lang="pl-PL" dirty="0" smtClean="0"/>
              <a:t>Automatycznie wygenerowane kontrolery mają dodany atrybut [</a:t>
            </a:r>
            <a:r>
              <a:rPr lang="pl-PL" dirty="0" err="1" smtClean="0"/>
              <a:t>Authorize</a:t>
            </a:r>
            <a:r>
              <a:rPr lang="pl-PL" dirty="0" smtClean="0"/>
              <a:t>], co sprawia, że akcje w tym kontrolerze nie mogą być wykonywane przez niezalogowanego użytkownika – chyba że akcja posiada atrybut [</a:t>
            </a:r>
            <a:r>
              <a:rPr lang="pl-PL" dirty="0" err="1" smtClean="0"/>
              <a:t>AllowAnonymous</a:t>
            </a:r>
            <a:r>
              <a:rPr lang="pl-PL" dirty="0" smtClean="0"/>
              <a:t>]. Atrybut [</a:t>
            </a:r>
            <a:r>
              <a:rPr lang="pl-PL" dirty="0" err="1" smtClean="0"/>
              <a:t>Authorize</a:t>
            </a:r>
            <a:r>
              <a:rPr lang="pl-PL" dirty="0" smtClean="0"/>
              <a:t>] należy dodać do kontrolera </a:t>
            </a:r>
            <a:r>
              <a:rPr lang="pl-PL" dirty="0" err="1" smtClean="0"/>
              <a:t>ApartamentyController</a:t>
            </a:r>
            <a:r>
              <a:rPr lang="pl-PL" dirty="0" smtClean="0"/>
              <a:t>. W każdej akcji, która nie wymaga autoryzacji (wyszukiwanie i przeglądanie </a:t>
            </a:r>
            <a:r>
              <a:rPr lang="pl-PL" dirty="0" err="1" smtClean="0"/>
              <a:t>przeglądanie</a:t>
            </a:r>
            <a:r>
              <a:rPr lang="pl-PL" dirty="0" smtClean="0"/>
              <a:t> apartamentów) należy dodać atrybut [</a:t>
            </a:r>
            <a:r>
              <a:rPr lang="pl-PL" dirty="0" err="1" smtClean="0"/>
              <a:t>AllowAnonymous</a:t>
            </a:r>
            <a:r>
              <a:rPr lang="pl-PL" dirty="0" smtClean="0"/>
              <a:t>].</a:t>
            </a:r>
          </a:p>
          <a:p>
            <a:pPr marL="36576" indent="0">
              <a:buNone/>
            </a:pPr>
            <a:r>
              <a:rPr lang="pl-PL" dirty="0" smtClean="0"/>
              <a:t>Możliwe jest ustawienie filtra dla całej aplikacji – należy wtedy „zarejestrować” filtr w pliku </a:t>
            </a:r>
            <a:r>
              <a:rPr lang="pl-PL" dirty="0" err="1" smtClean="0"/>
              <a:t>App_Start</a:t>
            </a:r>
            <a:r>
              <a:rPr lang="pl-PL" dirty="0" smtClean="0"/>
              <a:t>/</a:t>
            </a:r>
            <a:r>
              <a:rPr lang="pl-PL" dirty="0" err="1" smtClean="0"/>
              <a:t>FilterConfig.cs</a:t>
            </a:r>
            <a:r>
              <a:rPr lang="pl-PL" dirty="0" smtClean="0"/>
              <a:t> poprzez dodanie go do listy filtrów w funkcji </a:t>
            </a:r>
            <a:r>
              <a:rPr lang="pl-PL" dirty="0" err="1" smtClean="0"/>
              <a:t>RegisterGlobalFilters</a:t>
            </a:r>
            <a:r>
              <a:rPr lang="pl-PL" dirty="0" smtClean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8246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Końcowe operacje i testy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pl-PL" dirty="0" smtClean="0"/>
              <a:t>Aby zweryfikować poprawność działania aplikacji, należy przetestować jej działanie najpierw jako niezalogowany użytkownik, a następnie dla użytkowników o różnym uprawnieniu.</a:t>
            </a:r>
          </a:p>
          <a:p>
            <a:pPr marL="36576" indent="0">
              <a:buNone/>
            </a:pPr>
            <a:r>
              <a:rPr lang="pl-PL" dirty="0" smtClean="0"/>
              <a:t>Należy również w widokach (a także w kontrolerach) przetłumaczyć teksty angielskie na polskie.</a:t>
            </a:r>
          </a:p>
        </p:txBody>
      </p:sp>
    </p:spTree>
    <p:extLst>
      <p:ext uri="{BB962C8B-B14F-4D97-AF65-F5344CB8AC3E}">
        <p14:creationId xmlns:p14="http://schemas.microsoft.com/office/powerpoint/2010/main" val="1759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Uwagi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Ze względu na demonstracyjny charakter aplikacji znajduje się w niej kilka niedociągnięć, które należałoby wyeliminować:</a:t>
            </a:r>
          </a:p>
          <a:p>
            <a:pPr marL="36576" indent="0">
              <a:buNone/>
            </a:pPr>
            <a:endParaRPr lang="pl-PL" dirty="0" smtClean="0"/>
          </a:p>
          <a:p>
            <a:r>
              <a:rPr lang="pl-PL" dirty="0" smtClean="0"/>
              <a:t>Każda operacja połączenia do bazy powinna być otoczona blokiem </a:t>
            </a:r>
            <a:r>
              <a:rPr lang="pl-PL" dirty="0" err="1" smtClean="0"/>
              <a:t>try</a:t>
            </a:r>
            <a:r>
              <a:rPr lang="pl-PL" dirty="0" smtClean="0"/>
              <a:t>…</a:t>
            </a:r>
            <a:r>
              <a:rPr lang="pl-PL" dirty="0" err="1" smtClean="0"/>
              <a:t>catch</a:t>
            </a:r>
            <a:r>
              <a:rPr lang="pl-PL" dirty="0" smtClean="0"/>
              <a:t> i zwracać odpowiedni komunikat błędu do </a:t>
            </a:r>
            <a:r>
              <a:rPr lang="pl-PL" dirty="0" err="1" smtClean="0"/>
              <a:t>ViewData</a:t>
            </a:r>
            <a:r>
              <a:rPr lang="pl-PL" dirty="0" smtClean="0"/>
              <a:t>. Komunikat ten później powinien być wyświetlany w widoku.</a:t>
            </a:r>
          </a:p>
          <a:p>
            <a:r>
              <a:rPr lang="pl-PL" dirty="0" smtClean="0"/>
              <a:t>Na początku planowano wyświetlać daty w formacie </a:t>
            </a:r>
            <a:r>
              <a:rPr lang="pl-PL" dirty="0" err="1" smtClean="0"/>
              <a:t>dd</a:t>
            </a:r>
            <a:r>
              <a:rPr lang="pl-PL" dirty="0" smtClean="0"/>
              <a:t>-MM-</a:t>
            </a:r>
            <a:r>
              <a:rPr lang="pl-PL" dirty="0" err="1" smtClean="0"/>
              <a:t>yyyy</a:t>
            </a:r>
            <a:r>
              <a:rPr lang="pl-PL" dirty="0" smtClean="0"/>
              <a:t>, jednak aplikacja wciąż zamieniała miejscami pole dnia i miesiąca, pomimo ciągłego podawania formatu daty. Powodowało to rzecz jasna poważne błędy, a nie znaleziono działającego rozwiązania na ten problem, postanowiono zatem pozostać przy formacie MM-</a:t>
            </a:r>
            <a:r>
              <a:rPr lang="pl-PL" dirty="0" err="1" smtClean="0"/>
              <a:t>dd</a:t>
            </a:r>
            <a:r>
              <a:rPr lang="pl-PL" dirty="0" smtClean="0"/>
              <a:t>-</a:t>
            </a:r>
            <a:r>
              <a:rPr lang="pl-PL" dirty="0" err="1" smtClean="0"/>
              <a:t>yyyy</a:t>
            </a:r>
            <a:r>
              <a:rPr lang="pl-PL" dirty="0" smtClean="0"/>
              <a:t>.</a:t>
            </a:r>
          </a:p>
          <a:p>
            <a:r>
              <a:rPr lang="pl-PL" dirty="0" smtClean="0"/>
              <a:t>Przy definiowaniu obiektów w pliku </a:t>
            </a:r>
            <a:r>
              <a:rPr lang="pl-PL" dirty="0" err="1" smtClean="0"/>
              <a:t>ApartamentyModels</a:t>
            </a:r>
            <a:r>
              <a:rPr lang="pl-PL" dirty="0" smtClean="0"/>
              <a:t> (zawierających modele używane w kontrolerze Apartamenty) zastosowano nie do końca pochwalaną w programowaniu praktykę mieszania poziomów abstrakcji (jeden model dziedziczył z drugiego – teoretycznie każdy z nich powinien mieć powtarzające się, ale niezależnie pola).</a:t>
            </a:r>
          </a:p>
          <a:p>
            <a:r>
              <a:rPr lang="pl-PL" dirty="0" smtClean="0"/>
              <a:t>Uprawnienia użytkowników powinny być przechowywane w obiekcie typu </a:t>
            </a:r>
            <a:r>
              <a:rPr lang="pl-PL" dirty="0" err="1" smtClean="0"/>
              <a:t>enum</a:t>
            </a:r>
            <a:r>
              <a:rPr lang="pl-PL" dirty="0" smtClean="0"/>
              <a:t>.</a:t>
            </a:r>
          </a:p>
          <a:p>
            <a:r>
              <a:rPr lang="pl-PL" dirty="0" smtClean="0"/>
              <a:t>Aktualizacja struktury tabel w kontekście </a:t>
            </a:r>
            <a:r>
              <a:rPr lang="pl-PL" dirty="0" err="1" smtClean="0"/>
              <a:t>EntityContext</a:t>
            </a:r>
            <a:r>
              <a:rPr lang="pl-PL" dirty="0" smtClean="0"/>
              <a:t> pociągała za sobą każdorazowe kasowanie danych w bazie. W pracy nad większym projektem byłoby to niedopuszczalne, jednak autorka nie znalazła sposobu jak ominąć ten problem. Próby utworzenia dwóch osobnych konfiguracji migracji spowodowały „przyblokowanie” systemu migracji i konieczność odtwarzania aplikacji z repozytorium.</a:t>
            </a:r>
          </a:p>
          <a:p>
            <a:r>
              <a:rPr lang="pl-PL" dirty="0" smtClean="0"/>
              <a:t>Zarówno w modelach jak i w klasach reprezentujących tabele w bazie zastosowano wyjątkowo luźne podejście do walidacji. W rzeczywistości właściwości powinny mieć znacznie więcej ograniczeń.</a:t>
            </a:r>
          </a:p>
        </p:txBody>
      </p:sp>
    </p:spTree>
    <p:extLst>
      <p:ext uri="{BB962C8B-B14F-4D97-AF65-F5344CB8AC3E}">
        <p14:creationId xmlns:p14="http://schemas.microsoft.com/office/powerpoint/2010/main" val="24477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5440362"/>
          </a:xfrm>
        </p:spPr>
        <p:txBody>
          <a:bodyPr>
            <a:normAutofit fontScale="40000" lnSpcReduction="20000"/>
          </a:bodyPr>
          <a:lstStyle/>
          <a:p>
            <a:r>
              <a:rPr lang="pl-PL" dirty="0" smtClean="0">
                <a:hlinkClick r:id="rId2"/>
              </a:rPr>
              <a:t>www.asp.net/mvc/overview/getting-started/introduction/adding-a-controller</a:t>
            </a:r>
            <a:endParaRPr lang="pl-PL" dirty="0">
              <a:hlinkClick r:id="rId2"/>
            </a:endParaRPr>
          </a:p>
          <a:p>
            <a:r>
              <a:rPr lang="pl-PL" dirty="0" smtClean="0">
                <a:hlinkClick r:id="rId2"/>
              </a:rPr>
              <a:t>www.codeproject.com/Tips/786243/ASP-NET-MVC-CheckBoxList-Basic-Implementation</a:t>
            </a:r>
            <a:endParaRPr lang="pl-PL" dirty="0" smtClean="0"/>
          </a:p>
          <a:p>
            <a:r>
              <a:rPr lang="pl-PL" dirty="0" smtClean="0">
                <a:hlinkClick r:id="rId3"/>
              </a:rPr>
              <a:t>www.asp.net/mvc/overview/getting-started/getting-started-with-ef-using-mvc/creating-a-more-complex-data-model-for-an-asp-net-mvc-application</a:t>
            </a:r>
            <a:endParaRPr lang="pl-PL" dirty="0" smtClean="0"/>
          </a:p>
          <a:p>
            <a:r>
              <a:rPr lang="pl-PL" dirty="0" smtClean="0">
                <a:hlinkClick r:id="rId4"/>
              </a:rPr>
              <a:t>stackoverflow.com/</a:t>
            </a:r>
            <a:r>
              <a:rPr lang="pl-PL" dirty="0" err="1" smtClean="0">
                <a:hlinkClick r:id="rId4"/>
              </a:rPr>
              <a:t>questions</a:t>
            </a:r>
            <a:r>
              <a:rPr lang="pl-PL" dirty="0" smtClean="0">
                <a:hlinkClick r:id="rId4"/>
              </a:rPr>
              <a:t>/19913447/user-in-entity-type-mvc5-ef6</a:t>
            </a:r>
            <a:endParaRPr lang="pl-PL" dirty="0" smtClean="0"/>
          </a:p>
          <a:p>
            <a:r>
              <a:rPr lang="pl-PL" dirty="0" smtClean="0">
                <a:hlinkClick r:id="rId5"/>
              </a:rPr>
              <a:t>www.asp.net/mvc/overview/getting-started/getting-started-with-ef-using-mvc/migrations-and-deployment-with-the-entity-framework-in-an-asp-net-mvc-application</a:t>
            </a:r>
            <a:endParaRPr lang="pl-PL" dirty="0" smtClean="0"/>
          </a:p>
          <a:p>
            <a:r>
              <a:rPr lang="pl-PL" dirty="0" smtClean="0">
                <a:hlinkClick r:id="rId6"/>
              </a:rPr>
              <a:t>stackoverflow.com/</a:t>
            </a:r>
            <a:r>
              <a:rPr lang="pl-PL" dirty="0" err="1" smtClean="0">
                <a:hlinkClick r:id="rId6"/>
              </a:rPr>
              <a:t>questions</a:t>
            </a:r>
            <a:r>
              <a:rPr lang="pl-PL" dirty="0" smtClean="0">
                <a:hlinkClick r:id="rId6"/>
              </a:rPr>
              <a:t>/14612813/entity-framework-code-first-using-one-column-as-primary-key-and-another-as-auto</a:t>
            </a:r>
            <a:endParaRPr lang="pl-PL" dirty="0" smtClean="0"/>
          </a:p>
          <a:p>
            <a:r>
              <a:rPr lang="pl-PL" dirty="0" smtClean="0">
                <a:hlinkClick r:id="rId7"/>
              </a:rPr>
              <a:t>www.asp.net/mvc/overview/getting-started/getting-started-with-ef-using-mvc/creating-an-entity-framework-data-model-for-an-asp-net-mvc-application</a:t>
            </a:r>
            <a:endParaRPr lang="pl-PL" dirty="0" smtClean="0"/>
          </a:p>
          <a:p>
            <a:r>
              <a:rPr lang="pl-PL" dirty="0">
                <a:hlinkClick r:id="rId8"/>
              </a:rPr>
              <a:t>http://stackoverflow.com/questions/33906482/asp-net-mvc-5-change-mvc-application-culture</a:t>
            </a:r>
            <a:endParaRPr lang="pl-PL" dirty="0"/>
          </a:p>
          <a:p>
            <a:r>
              <a:rPr lang="pl-PL" dirty="0">
                <a:hlinkClick r:id="rId9"/>
              </a:rPr>
              <a:t>https://forums.asp.net/t/1975676.aspx?Tutorial+for+Adding+Datepicker+in+MVC+5</a:t>
            </a:r>
            <a:endParaRPr lang="pl-PL" dirty="0"/>
          </a:p>
          <a:p>
            <a:r>
              <a:rPr lang="pl-PL" dirty="0">
                <a:hlinkClick r:id="rId10"/>
              </a:rPr>
              <a:t>http://stackoverflow.com/questions/18288675/display-datetime-value-in-dd-mm-yyyy-format-in-asp-net-mvc</a:t>
            </a:r>
            <a:endParaRPr lang="pl-PL" dirty="0">
              <a:hlinkClick r:id="rId11"/>
            </a:endParaRPr>
          </a:p>
          <a:p>
            <a:r>
              <a:rPr lang="pl-PL" dirty="0">
                <a:hlinkClick r:id="rId12"/>
              </a:rPr>
              <a:t>http://</a:t>
            </a:r>
            <a:r>
              <a:rPr lang="pl-PL" dirty="0" smtClean="0">
                <a:hlinkClick r:id="rId12"/>
              </a:rPr>
              <a:t>stackoverflow.com/questions/261345/get-full-request-url-including-parameters-in-controller</a:t>
            </a:r>
            <a:endParaRPr lang="pl-PL" dirty="0" smtClean="0"/>
          </a:p>
          <a:p>
            <a:r>
              <a:rPr lang="pl-PL" dirty="0" smtClean="0">
                <a:hlinkClick r:id="rId13"/>
              </a:rPr>
              <a:t>http</a:t>
            </a:r>
            <a:r>
              <a:rPr lang="pl-PL" dirty="0">
                <a:hlinkClick r:id="rId13"/>
              </a:rPr>
              <a:t>://</a:t>
            </a:r>
            <a:r>
              <a:rPr lang="pl-PL" dirty="0" smtClean="0">
                <a:hlinkClick r:id="rId13"/>
              </a:rPr>
              <a:t>stackoverflow.com/questions/7729286/asp-net-mvc-jquery-ui-datepicker-set-mindate-and-maxdate-from-model-on-ajax-loa</a:t>
            </a:r>
            <a:endParaRPr lang="pl-PL" dirty="0" smtClean="0"/>
          </a:p>
          <a:p>
            <a:r>
              <a:rPr lang="pl-PL" dirty="0">
                <a:hlinkClick r:id="rId14"/>
              </a:rPr>
              <a:t>http://</a:t>
            </a:r>
            <a:r>
              <a:rPr lang="pl-PL" dirty="0" smtClean="0">
                <a:hlinkClick r:id="rId14"/>
              </a:rPr>
              <a:t>stackoverflow.com/questions/15413141/mvc-date-format-and-datepicker</a:t>
            </a:r>
            <a:endParaRPr lang="pl-PL" dirty="0" smtClean="0"/>
          </a:p>
          <a:p>
            <a:r>
              <a:rPr lang="pl-PL" dirty="0">
                <a:hlinkClick r:id="rId15"/>
              </a:rPr>
              <a:t>http://</a:t>
            </a:r>
            <a:r>
              <a:rPr lang="pl-PL" dirty="0" smtClean="0">
                <a:hlinkClick r:id="rId15"/>
              </a:rPr>
              <a:t>stackoverflow.com/questions/5021935/creating-multiline-textbox-using-html-helper-function</a:t>
            </a:r>
            <a:endParaRPr lang="pl-PL" dirty="0" smtClean="0"/>
          </a:p>
          <a:p>
            <a:r>
              <a:rPr lang="pl-PL" dirty="0">
                <a:hlinkClick r:id="rId16"/>
              </a:rPr>
              <a:t>http://</a:t>
            </a:r>
            <a:r>
              <a:rPr lang="pl-PL" dirty="0" smtClean="0">
                <a:hlinkClick r:id="rId16"/>
              </a:rPr>
              <a:t>www.kurshtml.edu.pl/html/laczenie_komorek,tabele.html</a:t>
            </a:r>
            <a:endParaRPr lang="pl-PL" dirty="0" smtClean="0"/>
          </a:p>
          <a:p>
            <a:r>
              <a:rPr lang="pl-PL" dirty="0">
                <a:hlinkClick r:id="rId17"/>
              </a:rPr>
              <a:t>http://</a:t>
            </a:r>
            <a:r>
              <a:rPr lang="pl-PL" dirty="0" smtClean="0">
                <a:hlinkClick r:id="rId17"/>
              </a:rPr>
              <a:t>stackoverflow.com/questions/18448637/how-to-get-current-user-and-how-to-use-user-class-in-mvc5</a:t>
            </a:r>
            <a:endParaRPr lang="pl-PL" dirty="0" smtClean="0"/>
          </a:p>
          <a:p>
            <a:r>
              <a:rPr lang="pl-PL" dirty="0">
                <a:hlinkClick r:id="rId18"/>
              </a:rPr>
              <a:t>http://</a:t>
            </a:r>
            <a:r>
              <a:rPr lang="pl-PL" dirty="0" smtClean="0">
                <a:hlinkClick r:id="rId18"/>
              </a:rPr>
              <a:t>stackoverflow.com/questions/18961520/why-datetime-parseexactstring-string-iformatprovider-need-the-iformatprovide</a:t>
            </a:r>
            <a:endParaRPr lang="pl-PL" dirty="0" smtClean="0"/>
          </a:p>
          <a:p>
            <a:r>
              <a:rPr lang="pl-PL" dirty="0" smtClean="0"/>
              <a:t>Adam Freeman „ASP.NET MVC 5 – Zaawansowane programowanie”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40602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7470648" cy="1143000"/>
          </a:xfrm>
        </p:spPr>
        <p:txBody>
          <a:bodyPr/>
          <a:lstStyle/>
          <a:p>
            <a:r>
              <a:rPr lang="pl-PL" dirty="0" smtClean="0"/>
              <a:t>Dziękuję za uwagę!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56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kontrolera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0" y="1600200"/>
            <a:ext cx="5715000" cy="1209675"/>
          </a:xfrm>
          <a:prstGeom prst="rect">
            <a:avLst/>
          </a:prstGeom>
        </p:spPr>
      </p:pic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05" y="3092634"/>
            <a:ext cx="3476190" cy="293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7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kontrolera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Do automatycznie wygenerowanego kontrolera </a:t>
            </a:r>
            <a:r>
              <a:rPr lang="pl-PL" dirty="0" err="1" smtClean="0"/>
              <a:t>TestController</a:t>
            </a:r>
            <a:r>
              <a:rPr lang="pl-PL" dirty="0" smtClean="0"/>
              <a:t> dodano modyfikację – </a:t>
            </a:r>
            <a:r>
              <a:rPr lang="pl-PL" dirty="0" smtClean="0"/>
              <a:t>teraz akcji domyślnej </a:t>
            </a:r>
            <a:r>
              <a:rPr lang="pl-PL" dirty="0" smtClean="0"/>
              <a:t>zwraca </a:t>
            </a:r>
            <a:r>
              <a:rPr lang="pl-PL" dirty="0" smtClean="0"/>
              <a:t>on widok domyślny </a:t>
            </a:r>
            <a:r>
              <a:rPr lang="pl-PL" dirty="0" smtClean="0"/>
              <a:t>o nazwie Index (jeszcze nie wygenerowany) z modelem będącym obiektem klasy </a:t>
            </a:r>
            <a:r>
              <a:rPr lang="pl-PL" dirty="0" err="1" smtClean="0"/>
              <a:t>TestModel</a:t>
            </a:r>
            <a:r>
              <a:rPr lang="pl-PL" dirty="0" smtClean="0"/>
              <a:t>. Przed przekazaniem modelu do widoku przypisano mu wartości początkowe.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41215"/>
            <a:ext cx="3657600" cy="4243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2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widoku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66" y="1600200"/>
            <a:ext cx="6471067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6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widoku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324744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Aplikacja zawiera predefiniowane typy widoków, które możn</a:t>
            </a:r>
            <a:r>
              <a:rPr lang="pl-PL" dirty="0" smtClean="0"/>
              <a:t>a wygenerować automatycznie dla danego modelu, </a:t>
            </a:r>
            <a:r>
              <a:rPr lang="pl-PL" dirty="0" smtClean="0"/>
              <a:t>np</a:t>
            </a:r>
            <a:r>
              <a:rPr lang="pl-PL" dirty="0" smtClean="0"/>
              <a:t>. </a:t>
            </a:r>
            <a:r>
              <a:rPr lang="pl-PL" dirty="0" smtClean="0"/>
              <a:t>tworzenie </a:t>
            </a:r>
            <a:r>
              <a:rPr lang="pl-PL" dirty="0" smtClean="0"/>
              <a:t>nowego obiektu, </a:t>
            </a:r>
            <a:r>
              <a:rPr lang="pl-PL" dirty="0" smtClean="0"/>
              <a:t>lista obiektów danego typu, podgląd </a:t>
            </a:r>
            <a:r>
              <a:rPr lang="pl-PL" dirty="0" smtClean="0"/>
              <a:t>lub </a:t>
            </a:r>
            <a:r>
              <a:rPr lang="pl-PL" dirty="0" smtClean="0"/>
              <a:t>edycja obiektu </a:t>
            </a:r>
            <a:r>
              <a:rPr lang="pl-PL" dirty="0" smtClean="0"/>
              <a:t>itd.. </a:t>
            </a:r>
            <a:r>
              <a:rPr lang="pl-PL" dirty="0" smtClean="0"/>
              <a:t>Rodzaj widoku </a:t>
            </a:r>
            <a:r>
              <a:rPr lang="pl-PL" dirty="0" smtClean="0"/>
              <a:t>można ustawić w polu </a:t>
            </a:r>
            <a:r>
              <a:rPr lang="pl-PL" dirty="0" err="1" smtClean="0"/>
              <a:t>Template</a:t>
            </a:r>
            <a:r>
              <a:rPr lang="pl-PL" dirty="0" smtClean="0"/>
              <a:t> na formatce generowania widoku.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0" y="2852525"/>
            <a:ext cx="5715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widoku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120106"/>
            <a:ext cx="5715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Wygląd strony Test/Index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60648"/>
          </a:xfrm>
        </p:spPr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URL strony:  </a:t>
            </a:r>
            <a:r>
              <a:rPr lang="pl-PL" dirty="0" err="1" smtClean="0"/>
              <a:t>localhost:xxxxx</a:t>
            </a:r>
            <a:r>
              <a:rPr lang="pl-PL" dirty="0" smtClean="0"/>
              <a:t>/Test/Index</a:t>
            </a:r>
            <a:endParaRPr lang="pl-PL" dirty="0"/>
          </a:p>
        </p:txBody>
      </p:sp>
      <p:pic>
        <p:nvPicPr>
          <p:cNvPr id="6" name="Symbol zastępczy zawartości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75" y="2060849"/>
            <a:ext cx="49060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to jest MVC?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" indent="0">
              <a:buNone/>
            </a:pPr>
            <a:r>
              <a:rPr lang="pl-PL" b="1" dirty="0" smtClean="0"/>
              <a:t>MVC</a:t>
            </a:r>
            <a:r>
              <a:rPr lang="pl-PL" dirty="0" smtClean="0"/>
              <a:t> jest technologią tworzenia aplikacji internetowych. Jej charakterystyczną cechą jest podział kodu na trzy główne części.</a:t>
            </a:r>
          </a:p>
          <a:p>
            <a:r>
              <a:rPr lang="pl-PL" b="1" dirty="0" smtClean="0"/>
              <a:t>Model</a:t>
            </a:r>
            <a:r>
              <a:rPr lang="pl-PL" dirty="0" smtClean="0"/>
              <a:t> – część odpowiadająca za przechowywanie informacji o </a:t>
            </a:r>
            <a:r>
              <a:rPr lang="pl-PL" dirty="0" smtClean="0"/>
              <a:t>strukturze danych</a:t>
            </a:r>
            <a:endParaRPr lang="pl-PL" dirty="0" smtClean="0"/>
          </a:p>
          <a:p>
            <a:r>
              <a:rPr lang="pl-PL" b="1" dirty="0" smtClean="0"/>
              <a:t>Widok (</a:t>
            </a:r>
            <a:r>
              <a:rPr lang="pl-PL" b="1" dirty="0" err="1" smtClean="0"/>
              <a:t>View</a:t>
            </a:r>
            <a:r>
              <a:rPr lang="pl-PL" b="1" dirty="0" smtClean="0"/>
              <a:t>)</a:t>
            </a:r>
            <a:r>
              <a:rPr lang="pl-PL" dirty="0" smtClean="0"/>
              <a:t> – część </a:t>
            </a:r>
            <a:r>
              <a:rPr lang="pl-PL" dirty="0"/>
              <a:t>odpowiadająca za </a:t>
            </a:r>
            <a:r>
              <a:rPr lang="pl-PL" dirty="0" smtClean="0"/>
              <a:t>wizualizację danych</a:t>
            </a:r>
          </a:p>
          <a:p>
            <a:r>
              <a:rPr lang="pl-PL" b="1" dirty="0" smtClean="0"/>
              <a:t>Kontroler (Controller)</a:t>
            </a:r>
            <a:r>
              <a:rPr lang="pl-PL" dirty="0" smtClean="0"/>
              <a:t> – część odpowiadająca za zachowanie aplikacji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311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Akcje z parametrami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00" y="1720324"/>
            <a:ext cx="5800000" cy="428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0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z parametrami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/>
              <a:t>Aby przekazać </a:t>
            </a:r>
            <a:r>
              <a:rPr lang="pl-PL" dirty="0" smtClean="0"/>
              <a:t>parametry do akcji, </a:t>
            </a:r>
            <a:r>
              <a:rPr lang="pl-PL" dirty="0" smtClean="0"/>
              <a:t>należy w adresie URL strony </a:t>
            </a:r>
            <a:r>
              <a:rPr lang="pl-PL" dirty="0" smtClean="0"/>
              <a:t>dodać znak </a:t>
            </a:r>
            <a:r>
              <a:rPr lang="pl-PL" dirty="0"/>
              <a:t>‘?’, a następnie nazwy parametrów, znaki ‘=’ i przekazywane wartości. Kolejne parametry oddziela się od siebie znakiem ‘&amp;’. </a:t>
            </a:r>
            <a:r>
              <a:rPr lang="pl-PL" dirty="0" smtClean="0"/>
              <a:t>Parametry </a:t>
            </a:r>
            <a:r>
              <a:rPr lang="pl-PL" dirty="0"/>
              <a:t>nie muszą być podawane w </a:t>
            </a:r>
            <a:r>
              <a:rPr lang="pl-PL" dirty="0"/>
              <a:t>kolejności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Jeżeli </a:t>
            </a:r>
            <a:r>
              <a:rPr lang="pl-PL" dirty="0"/>
              <a:t>parametr ma przypisaną wartość </a:t>
            </a:r>
            <a:r>
              <a:rPr lang="pl-PL" dirty="0" smtClean="0"/>
              <a:t>domyślną (jak </a:t>
            </a:r>
            <a:r>
              <a:rPr lang="pl-PL" dirty="0"/>
              <a:t>w tym </a:t>
            </a:r>
            <a:r>
              <a:rPr lang="pl-PL" dirty="0" smtClean="0"/>
              <a:t>przypadku), </a:t>
            </a:r>
            <a:r>
              <a:rPr lang="pl-PL" dirty="0"/>
              <a:t>podanie </a:t>
            </a:r>
            <a:r>
              <a:rPr lang="pl-PL" dirty="0" smtClean="0"/>
              <a:t>parametru nie </a:t>
            </a:r>
            <a:r>
              <a:rPr lang="pl-PL" dirty="0"/>
              <a:t>jest </a:t>
            </a:r>
            <a:r>
              <a:rPr lang="pl-PL" dirty="0" smtClean="0"/>
              <a:t>wymagane. </a:t>
            </a:r>
            <a:r>
              <a:rPr lang="pl-PL" dirty="0"/>
              <a:t>Jeżeli nie ma wartości domyślnej, próba załadowania strony bez podanego parametru zakończy się błędem</a:t>
            </a:r>
            <a:r>
              <a:rPr lang="pl-PL" dirty="0" smtClean="0"/>
              <a:t>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W MVC parametr o nazwie „id” można przekazywać bez podania jego nazwy, w następujący sposób:</a:t>
            </a:r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…/kontroler/akcja/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id?dalsze_parametry</a:t>
            </a:r>
            <a:endParaRPr lang="pl-PL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Akcje z </a:t>
            </a:r>
            <a:r>
              <a:rPr lang="pl-PL" dirty="0" smtClean="0"/>
              <a:t>parametrami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60648"/>
          </a:xfrm>
        </p:spPr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URL strony:  </a:t>
            </a:r>
            <a:r>
              <a:rPr lang="pl-PL" dirty="0" err="1" smtClean="0"/>
              <a:t>localhost:xxxxx</a:t>
            </a:r>
            <a:r>
              <a:rPr lang="pl-PL" dirty="0" smtClean="0"/>
              <a:t>/Test/Index</a:t>
            </a:r>
            <a:endParaRPr lang="pl-PL" dirty="0"/>
          </a:p>
        </p:txBody>
      </p:sp>
      <p:pic>
        <p:nvPicPr>
          <p:cNvPr id="8" name="Obraz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26667" y="2060849"/>
            <a:ext cx="49335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z parametrami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60648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URL strony:  </a:t>
            </a:r>
            <a:r>
              <a:rPr lang="pl-PL" dirty="0" err="1" smtClean="0"/>
              <a:t>localhost:xxxxx</a:t>
            </a:r>
            <a:r>
              <a:rPr lang="pl-PL" dirty="0" smtClean="0"/>
              <a:t>/Test/</a:t>
            </a:r>
            <a:r>
              <a:rPr lang="pl-PL" dirty="0" err="1" smtClean="0"/>
              <a:t>Index?nazwa</a:t>
            </a:r>
            <a:r>
              <a:rPr lang="pl-PL" dirty="0" smtClean="0"/>
              <a:t>=moja nazwa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6667" y="2060849"/>
            <a:ext cx="49335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z parametrami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60648"/>
          </a:xfrm>
        </p:spPr>
        <p:txBody>
          <a:bodyPr>
            <a:normAutofit fontScale="85000" lnSpcReduction="10000"/>
          </a:bodyPr>
          <a:lstStyle/>
          <a:p>
            <a:pPr marL="36576" indent="0">
              <a:buNone/>
            </a:pPr>
            <a:r>
              <a:rPr lang="pl-PL" dirty="0" smtClean="0"/>
              <a:t>URL strony:  </a:t>
            </a:r>
            <a:r>
              <a:rPr lang="pl-PL" dirty="0" err="1" smtClean="0"/>
              <a:t>localhost:xxxxx</a:t>
            </a:r>
            <a:r>
              <a:rPr lang="pl-PL" dirty="0" smtClean="0"/>
              <a:t>/Test/</a:t>
            </a:r>
            <a:r>
              <a:rPr lang="pl-PL" dirty="0" err="1" smtClean="0"/>
              <a:t>Index?il</a:t>
            </a:r>
            <a:r>
              <a:rPr lang="pl-PL" dirty="0" smtClean="0"/>
              <a:t>=1500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6667" y="2060849"/>
            <a:ext cx="49335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z parametrami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60648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URL strony:  </a:t>
            </a:r>
            <a:r>
              <a:rPr lang="pl-PL" dirty="0" err="1" smtClean="0"/>
              <a:t>localhost:xxxxx</a:t>
            </a:r>
            <a:r>
              <a:rPr lang="pl-PL" dirty="0" smtClean="0"/>
              <a:t>/Test/</a:t>
            </a:r>
            <a:r>
              <a:rPr lang="pl-PL" dirty="0" err="1" smtClean="0"/>
              <a:t>Index?nazwa</a:t>
            </a:r>
            <a:r>
              <a:rPr lang="pl-PL" dirty="0" smtClean="0"/>
              <a:t>=moja </a:t>
            </a:r>
            <a:r>
              <a:rPr lang="pl-PL" dirty="0" err="1" smtClean="0"/>
              <a:t>nazwa&amp;il</a:t>
            </a:r>
            <a:r>
              <a:rPr lang="pl-PL" dirty="0" smtClean="0"/>
              <a:t>=1500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6667" y="2060849"/>
            <a:ext cx="49335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typu POST i GET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Każda akcja w </a:t>
            </a:r>
            <a:r>
              <a:rPr lang="pl-PL" dirty="0" smtClean="0"/>
              <a:t>kontrolerze </a:t>
            </a:r>
            <a:r>
              <a:rPr lang="pl-PL" dirty="0" smtClean="0"/>
              <a:t>należy </a:t>
            </a:r>
            <a:r>
              <a:rPr lang="pl-PL" dirty="0" smtClean="0"/>
              <a:t>do jednego z dwóch typów: </a:t>
            </a:r>
            <a:r>
              <a:rPr lang="pl-PL" dirty="0" smtClean="0"/>
              <a:t>GET </a:t>
            </a:r>
            <a:r>
              <a:rPr lang="pl-PL" dirty="0" smtClean="0"/>
              <a:t>lub </a:t>
            </a:r>
            <a:r>
              <a:rPr lang="pl-PL" dirty="0" smtClean="0"/>
              <a:t>POST</a:t>
            </a:r>
            <a:r>
              <a:rPr lang="pl-PL" dirty="0" smtClean="0"/>
              <a:t>. </a:t>
            </a:r>
            <a:r>
              <a:rPr lang="pl-PL" dirty="0" smtClean="0"/>
              <a:t>Domyślnym typem jest GET </a:t>
            </a:r>
            <a:r>
              <a:rPr lang="pl-PL" dirty="0" smtClean="0"/>
              <a:t>(wyświetlanie danych na żądanie </a:t>
            </a:r>
            <a:r>
              <a:rPr lang="pl-PL" dirty="0" smtClean="0"/>
              <a:t>klienta). </a:t>
            </a:r>
            <a:r>
              <a:rPr lang="pl-PL" dirty="0" smtClean="0"/>
              <a:t>Można jednak ustawić </a:t>
            </a:r>
            <a:r>
              <a:rPr lang="pl-PL" dirty="0" smtClean="0"/>
              <a:t>w akcji </a:t>
            </a:r>
            <a:r>
              <a:rPr lang="pl-PL" dirty="0" smtClean="0"/>
              <a:t>atrybut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HttpPost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]</a:t>
            </a:r>
            <a:r>
              <a:rPr lang="pl-PL" dirty="0" smtClean="0"/>
              <a:t>, </a:t>
            </a:r>
            <a:r>
              <a:rPr lang="pl-PL" dirty="0" smtClean="0"/>
              <a:t>aby zamienić ją na typ </a:t>
            </a:r>
            <a:r>
              <a:rPr lang="pl-PL" dirty="0" smtClean="0"/>
              <a:t>POST.</a:t>
            </a:r>
          </a:p>
          <a:p>
            <a:pPr marL="36576" indent="0">
              <a:buNone/>
            </a:pPr>
            <a:r>
              <a:rPr lang="pl-PL" dirty="0" smtClean="0"/>
              <a:t>Taka </a:t>
            </a:r>
            <a:r>
              <a:rPr lang="pl-PL" dirty="0" smtClean="0"/>
              <a:t>akcja zostanie </a:t>
            </a:r>
            <a:r>
              <a:rPr lang="pl-PL" dirty="0" smtClean="0"/>
              <a:t>uruchomiona, </a:t>
            </a:r>
            <a:r>
              <a:rPr lang="pl-PL" dirty="0" smtClean="0"/>
              <a:t>gdy </a:t>
            </a:r>
            <a:r>
              <a:rPr lang="pl-PL" dirty="0" smtClean="0"/>
              <a:t>w odpowiednim widoku zostanie </a:t>
            </a:r>
            <a:r>
              <a:rPr lang="pl-PL" dirty="0" smtClean="0"/>
              <a:t>wywołana funkcja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submit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pl-PL" dirty="0" smtClean="0"/>
              <a:t>, a widok zawiera instrukcję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using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())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Podczas wywołania funkcji </a:t>
            </a:r>
            <a:r>
              <a:rPr lang="pl-PL" dirty="0" err="1" smtClean="0"/>
              <a:t>submit</a:t>
            </a:r>
            <a:r>
              <a:rPr lang="pl-PL" dirty="0"/>
              <a:t>() do </a:t>
            </a:r>
            <a:r>
              <a:rPr lang="pl-PL" dirty="0" smtClean="0"/>
              <a:t>akcji przekazywany </a:t>
            </a:r>
            <a:r>
              <a:rPr lang="pl-PL" dirty="0"/>
              <a:t>jest </a:t>
            </a:r>
            <a:r>
              <a:rPr lang="pl-PL" dirty="0" smtClean="0"/>
              <a:t>model </a:t>
            </a:r>
            <a:r>
              <a:rPr lang="pl-PL" dirty="0" smtClean="0"/>
              <a:t>odpowiedniego </a:t>
            </a:r>
            <a:r>
              <a:rPr lang="pl-PL" dirty="0" smtClean="0"/>
              <a:t>typu </a:t>
            </a:r>
            <a:r>
              <a:rPr lang="pl-PL" dirty="0" smtClean="0"/>
              <a:t>z danymi zmienionymi przez użytkownika. W </a:t>
            </a:r>
            <a:r>
              <a:rPr lang="pl-PL" dirty="0" smtClean="0"/>
              <a:t>akcji POST można </a:t>
            </a:r>
            <a:r>
              <a:rPr lang="pl-PL" dirty="0" smtClean="0"/>
              <a:t>wykonać na </a:t>
            </a:r>
            <a:r>
              <a:rPr lang="pl-PL" dirty="0" smtClean="0"/>
              <a:t>uzyskanym modelu </a:t>
            </a:r>
            <a:r>
              <a:rPr lang="pl-PL" dirty="0" smtClean="0"/>
              <a:t>różne </a:t>
            </a:r>
            <a:r>
              <a:rPr lang="pl-PL" dirty="0" smtClean="0"/>
              <a:t>operacje, </a:t>
            </a:r>
            <a:r>
              <a:rPr lang="pl-PL" dirty="0" smtClean="0"/>
              <a:t>jednak najczęściej jest to sprawdzenie poprawności modelu, zapis </a:t>
            </a:r>
            <a:r>
              <a:rPr lang="pl-PL" dirty="0" smtClean="0"/>
              <a:t>i/lub </a:t>
            </a:r>
            <a:r>
              <a:rPr lang="pl-PL" dirty="0" smtClean="0"/>
              <a:t>przekierowanie do innej strony. Podobnie jak akcje typu GET, akcje typu POST zwracają obiekt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ActionResult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/>
              <a:t>lub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Task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ActionResult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15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Akcje typu POST i GET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612776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Do kontrolera Test dodano akcję Index typu POST. Poprzednia akcja (typu GET) zostanie w programie, a jej zachowanie się nie zmieni. </a:t>
            </a:r>
            <a:r>
              <a:rPr lang="pl-PL" dirty="0" smtClean="0"/>
              <a:t>Na </a:t>
            </a:r>
            <a:r>
              <a:rPr lang="pl-PL" dirty="0" smtClean="0"/>
              <a:t>końcu akcji następuje przekierowanie do strony domowej.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3645024"/>
            <a:ext cx="3819525" cy="170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5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typu POST i </a:t>
            </a:r>
            <a:r>
              <a:rPr lang="pl-PL" dirty="0" smtClean="0"/>
              <a:t>GET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925144"/>
          </a:xfrm>
        </p:spPr>
        <p:txBody>
          <a:bodyPr>
            <a:normAutofit fontScale="4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</a:t>
            </a:r>
            <a:r>
              <a:rPr lang="pl-PL" dirty="0" smtClean="0"/>
              <a:t>akcja POST się wykonała, </a:t>
            </a:r>
            <a:r>
              <a:rPr lang="pl-PL" dirty="0" smtClean="0"/>
              <a:t>w widoku trzeba posłużyć się obiektem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pl-PL" dirty="0" smtClean="0"/>
              <a:t>. </a:t>
            </a:r>
            <a:r>
              <a:rPr lang="pl-PL" dirty="0" smtClean="0"/>
              <a:t>Wydziela on w widoku część, w której dokonywane są zmiany przekazywane później do akcji typu POST o konkretnej nazwie. Konstrukcja wygląda następująco:</a:t>
            </a:r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using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(„akcja”, „kontroler”,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FormMethod.Post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))</a:t>
            </a:r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r>
              <a:rPr lang="pl-PL" dirty="0"/>
              <a:t>W przypadku nie podania </a:t>
            </a:r>
            <a:r>
              <a:rPr lang="pl-PL" dirty="0" smtClean="0"/>
              <a:t>argumentów, </a:t>
            </a:r>
            <a:r>
              <a:rPr lang="pl-PL" dirty="0"/>
              <a:t>wywołana zostanie akcja POST o tej samej nazwie jak widok, w tym samym kontrolerze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Ważne jest, że do akcji POST zostaną przesłane tylko te pola, które zostały wykorzystane w wydzielonym przez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fragmencie – pozostałe przyjmują wartości </a:t>
            </a:r>
            <a:r>
              <a:rPr lang="pl-PL" dirty="0" smtClean="0"/>
              <a:t>domyślne. </a:t>
            </a:r>
            <a:r>
              <a:rPr lang="pl-PL" dirty="0" smtClean="0"/>
              <a:t>Aby wyświetlić właściwość w polu tekstowym z możliwością edycji należy użyć wyrażenia:</a:t>
            </a:r>
            <a:endParaRPr lang="pl-PL" dirty="0" smtClean="0"/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Html.EditorFor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(model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=&gt;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model.</a:t>
            </a:r>
            <a:r>
              <a:rPr lang="pl-PL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nazwa_właściwości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pl-PL" dirty="0" smtClean="0"/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r>
              <a:rPr lang="pl-PL" dirty="0" smtClean="0"/>
              <a:t>Aby </a:t>
            </a:r>
            <a:r>
              <a:rPr lang="pl-PL" dirty="0" smtClean="0"/>
              <a:t>przesłać do akcji wartość, która nie </a:t>
            </a:r>
            <a:r>
              <a:rPr lang="pl-PL" dirty="0" smtClean="0"/>
              <a:t>powinna być </a:t>
            </a:r>
            <a:r>
              <a:rPr lang="pl-PL" dirty="0" smtClean="0"/>
              <a:t>wyświetlana </a:t>
            </a:r>
            <a:r>
              <a:rPr lang="pl-PL" dirty="0" smtClean="0"/>
              <a:t>(np. Id obiektu), należy </a:t>
            </a:r>
            <a:r>
              <a:rPr lang="pl-PL" dirty="0" smtClean="0"/>
              <a:t>dodać dla niej</a:t>
            </a:r>
            <a:r>
              <a:rPr lang="pl-PL" dirty="0" smtClean="0"/>
              <a:t> </a:t>
            </a:r>
            <a:r>
              <a:rPr lang="pl-PL" dirty="0" smtClean="0"/>
              <a:t>w widoku </a:t>
            </a:r>
            <a:r>
              <a:rPr lang="pl-PL" dirty="0" smtClean="0"/>
              <a:t>niewidoczne pole </a:t>
            </a:r>
            <a:r>
              <a:rPr lang="pl-PL" dirty="0" smtClean="0"/>
              <a:t>za </a:t>
            </a:r>
            <a:r>
              <a:rPr lang="pl-PL" dirty="0" smtClean="0"/>
              <a:t>pomocą wyrażenia:</a:t>
            </a:r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Html.HiddenFor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(model =&gt;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model.</a:t>
            </a:r>
            <a:r>
              <a:rPr lang="pl-PL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nazwa_właściwości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1276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Akcje typu POST i GET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/>
              <a:t>Wskazane jest, aby w części wydzielonej przez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Html.BeginForm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pl-PL" dirty="0" smtClean="0"/>
              <a:t> </a:t>
            </a:r>
            <a:r>
              <a:rPr lang="pl-PL" dirty="0"/>
              <a:t>podany został </a:t>
            </a:r>
            <a:r>
              <a:rPr lang="pl-PL" dirty="0" err="1"/>
              <a:t>token</a:t>
            </a:r>
            <a:r>
              <a:rPr lang="pl-PL" dirty="0"/>
              <a:t> zapobiegający przekłamaniom danych – </a:t>
            </a:r>
            <a:r>
              <a:rPr lang="pl-PL" dirty="0" err="1"/>
              <a:t>AntiForgeryToken</a:t>
            </a:r>
            <a:r>
              <a:rPr lang="pl-PL" dirty="0" smtClean="0"/>
              <a:t>. Przy automatycznym generowaniu widoków jest on dodawany </a:t>
            </a:r>
            <a:r>
              <a:rPr lang="pl-PL" dirty="0" smtClean="0"/>
              <a:t>przy </a:t>
            </a:r>
            <a:r>
              <a:rPr lang="pl-PL" dirty="0"/>
              <a:t>pomocy wyrażenia:</a:t>
            </a:r>
          </a:p>
          <a:p>
            <a:pPr marL="36576" indent="0">
              <a:buNone/>
            </a:pP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Html.AntiForgeryToken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</a:p>
          <a:p>
            <a:pPr marL="36576" indent="0">
              <a:buNone/>
            </a:pPr>
            <a:r>
              <a:rPr lang="pl-PL" dirty="0"/>
              <a:t>Aby </a:t>
            </a:r>
            <a:r>
              <a:rPr lang="pl-PL" dirty="0" err="1"/>
              <a:t>token</a:t>
            </a:r>
            <a:r>
              <a:rPr lang="pl-PL" dirty="0"/>
              <a:t> został zweryfikowany po stronie akcji, należy dodać do niej atrybut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ValidateAntiForgeryToken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]</a:t>
            </a:r>
            <a:r>
              <a:rPr lang="pl-PL" dirty="0" smtClean="0"/>
              <a:t>. </a:t>
            </a:r>
            <a:r>
              <a:rPr lang="pl-PL" dirty="0" smtClean="0"/>
              <a:t>Dodanie </a:t>
            </a:r>
            <a:r>
              <a:rPr lang="pl-PL" dirty="0" err="1" smtClean="0"/>
              <a:t>tokenu</a:t>
            </a:r>
            <a:r>
              <a:rPr lang="pl-PL" dirty="0" smtClean="0"/>
              <a:t> w widoku nie wymusza jego weryfikacji po stronie kontrolera.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26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Tworzenie aplikacji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534" y="1600200"/>
            <a:ext cx="65489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Atrybuty modelu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Do </a:t>
            </a:r>
            <a:r>
              <a:rPr lang="pl-PL" dirty="0" smtClean="0"/>
              <a:t>właściwości (</a:t>
            </a:r>
            <a:r>
              <a:rPr lang="pl-PL" i="1" dirty="0" err="1" smtClean="0"/>
              <a:t>properties</a:t>
            </a:r>
            <a:r>
              <a:rPr lang="pl-PL" dirty="0" smtClean="0"/>
              <a:t>) modelu </a:t>
            </a:r>
            <a:r>
              <a:rPr lang="pl-PL" dirty="0" smtClean="0"/>
              <a:t>można przypisywać różne atrybuty. Można dzięki nim:</a:t>
            </a:r>
          </a:p>
          <a:p>
            <a:r>
              <a:rPr lang="pl-PL" dirty="0" smtClean="0"/>
              <a:t>przypisać do właściwości jej opis (dzięki czemu nie trzeba </a:t>
            </a:r>
            <a:r>
              <a:rPr lang="pl-PL" dirty="0" smtClean="0"/>
              <a:t>zmieniać wyświetlanej w widoku </a:t>
            </a:r>
            <a:r>
              <a:rPr lang="pl-PL" dirty="0" smtClean="0"/>
              <a:t>nazwy we wszystkich częściach aplikacji)</a:t>
            </a:r>
          </a:p>
          <a:p>
            <a:r>
              <a:rPr lang="pl-PL" dirty="0"/>
              <a:t>u</a:t>
            </a:r>
            <a:r>
              <a:rPr lang="pl-PL" dirty="0" smtClean="0"/>
              <a:t>stawić pole jako </a:t>
            </a:r>
            <a:r>
              <a:rPr lang="pl-PL" dirty="0" smtClean="0"/>
              <a:t>wymagane przy walidacji</a:t>
            </a:r>
            <a:endParaRPr lang="pl-PL" dirty="0" smtClean="0"/>
          </a:p>
          <a:p>
            <a:r>
              <a:rPr lang="pl-PL" dirty="0" smtClean="0"/>
              <a:t>wprowadzić wymagania co do wartości pola, co usprawnia działanie aplikacji, gdyż w przypadku niepoprawnie wypełnionych pól nie zostanie wysłane zapytanie na serwer</a:t>
            </a:r>
            <a:r>
              <a:rPr lang="pl-PL" dirty="0"/>
              <a:t> </a:t>
            </a:r>
            <a:r>
              <a:rPr lang="pl-PL" dirty="0" smtClean="0"/>
              <a:t>(do możliwych wymagań można zaliczyć m. in. ilość znaków, format emaila/telefonu, obecność dużych/małych liter lub znaków specjalnych), wartości minimalne lub maksymalne itd.</a:t>
            </a:r>
          </a:p>
          <a:p>
            <a:r>
              <a:rPr lang="pl-PL" dirty="0"/>
              <a:t>u</a:t>
            </a:r>
            <a:r>
              <a:rPr lang="pl-PL" dirty="0" smtClean="0"/>
              <a:t>stawić typ </a:t>
            </a:r>
            <a:r>
              <a:rPr lang="pl-PL" dirty="0" smtClean="0"/>
              <a:t>właściwości jako </a:t>
            </a:r>
            <a:r>
              <a:rPr lang="pl-PL" dirty="0" smtClean="0"/>
              <a:t>hasło, przez </a:t>
            </a:r>
            <a:r>
              <a:rPr lang="pl-PL" dirty="0" smtClean="0"/>
              <a:t>co ich wartości nie </a:t>
            </a:r>
            <a:r>
              <a:rPr lang="pl-PL" dirty="0" smtClean="0"/>
              <a:t>będą wyświetlane</a:t>
            </a:r>
          </a:p>
          <a:p>
            <a:r>
              <a:rPr lang="pl-PL" dirty="0"/>
              <a:t>i</a:t>
            </a:r>
            <a:r>
              <a:rPr lang="pl-PL" dirty="0" smtClean="0"/>
              <a:t> inne</a:t>
            </a:r>
          </a:p>
        </p:txBody>
      </p:sp>
    </p:spTree>
    <p:extLst>
      <p:ext uri="{BB962C8B-B14F-4D97-AF65-F5344CB8AC3E}">
        <p14:creationId xmlns:p14="http://schemas.microsoft.com/office/powerpoint/2010/main" val="22388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Atrybuty modelu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4525963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dodać atrybut, należy zdefiniować go nad właściwością. Przykładowe definicje atrybutów: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[Display(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Name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„Moja nazwa")] </a:t>
            </a:r>
            <a:r>
              <a:rPr lang="pl-PL" dirty="0" smtClean="0"/>
              <a:t>– opis właściwości wyświetlany w aplikacji</a:t>
            </a:r>
          </a:p>
          <a:p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Required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] </a:t>
            </a:r>
            <a:r>
              <a:rPr lang="pl-PL" dirty="0" smtClean="0"/>
              <a:t>– właściwość wymagana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StringLength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(100,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ErrorMessage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"{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0}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musi mieć od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{2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 {1} znaków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.",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MinimumLength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)]</a:t>
            </a:r>
            <a:r>
              <a:rPr lang="pl-PL" dirty="0" smtClean="0"/>
              <a:t> – minimalna i maksymalna długość łańcucha znaków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[Phone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] </a:t>
            </a:r>
            <a:r>
              <a:rPr lang="pl-PL" dirty="0" smtClean="0"/>
              <a:t>– </a:t>
            </a:r>
            <a:r>
              <a:rPr lang="pl-PL" dirty="0" smtClean="0"/>
              <a:t>format numeru telefonu</a:t>
            </a:r>
            <a:endParaRPr lang="pl-PL" dirty="0" smtClean="0"/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EmailAddress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] </a:t>
            </a:r>
            <a:r>
              <a:rPr lang="pl-PL" dirty="0" smtClean="0"/>
              <a:t>– </a:t>
            </a:r>
            <a:r>
              <a:rPr lang="pl-PL" dirty="0" smtClean="0"/>
              <a:t>format emaila</a:t>
            </a:r>
            <a:endParaRPr lang="pl-PL" dirty="0" smtClean="0"/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[Compare("Password",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ErrorMessage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„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Powtórzone hasło nie zgadza się z hasłem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.")]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/>
              <a:t>– porównanie wartości pola z innym polem (wartości muszą być równe)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DataType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DataType.Password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)] </a:t>
            </a:r>
            <a:r>
              <a:rPr lang="pl-PL" dirty="0" smtClean="0"/>
              <a:t>– właściwość typu hasło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467768"/>
            <a:ext cx="29432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Ustawienia bazy danych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3484984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Właściwie każda aplikacja webowa pobiera informacje z bazy danych. Domyślną bazą danych jest lokalny </a:t>
            </a:r>
            <a:r>
              <a:rPr lang="pl-PL" dirty="0" smtClean="0"/>
              <a:t>plik .</a:t>
            </a:r>
            <a:r>
              <a:rPr lang="pl-PL" dirty="0" err="1" smtClean="0"/>
              <a:t>mdf</a:t>
            </a:r>
            <a:r>
              <a:rPr lang="pl-PL" dirty="0" smtClean="0"/>
              <a:t> </a:t>
            </a:r>
            <a:r>
              <a:rPr lang="pl-PL" dirty="0" smtClean="0"/>
              <a:t>znajdujący się w tej samej lokalizacji co aplikacja.</a:t>
            </a:r>
          </a:p>
          <a:p>
            <a:pPr marL="36576" indent="0">
              <a:buNone/>
            </a:pPr>
            <a:r>
              <a:rPr lang="pl-PL" dirty="0" smtClean="0"/>
              <a:t>Ścieżkę dostępu do bazy można zmienić w pliku </a:t>
            </a:r>
            <a:r>
              <a:rPr lang="pl-PL" dirty="0" err="1" smtClean="0"/>
              <a:t>Web.config</a:t>
            </a:r>
            <a:r>
              <a:rPr lang="pl-PL" dirty="0" smtClean="0"/>
              <a:t> - jest to plik konfiguracyjny. W pojedynczej aplikacji może być kilka plików o nazwie </a:t>
            </a:r>
            <a:r>
              <a:rPr lang="pl-PL" dirty="0" err="1" smtClean="0"/>
              <a:t>Web.config</a:t>
            </a:r>
            <a:r>
              <a:rPr lang="pl-PL" dirty="0" smtClean="0"/>
              <a:t>. Pliki </a:t>
            </a:r>
            <a:r>
              <a:rPr lang="pl-PL" dirty="0" err="1" smtClean="0"/>
              <a:t>Web.config</a:t>
            </a:r>
            <a:r>
              <a:rPr lang="pl-PL" dirty="0" smtClean="0"/>
              <a:t> umiejscowione lokalnie</a:t>
            </a:r>
            <a:r>
              <a:rPr lang="pl-PL" dirty="0" smtClean="0"/>
              <a:t> nadpisują dane ustawione w </a:t>
            </a:r>
            <a:r>
              <a:rPr lang="pl-PL" dirty="0" smtClean="0"/>
              <a:t>plikach usytuowanych  </a:t>
            </a:r>
            <a:r>
              <a:rPr lang="pl-PL" dirty="0" smtClean="0"/>
              <a:t>bardziej globalnie. </a:t>
            </a:r>
            <a:r>
              <a:rPr lang="pl-PL" dirty="0" smtClean="0"/>
              <a:t>Ścieżkę dostępu do bazy można znaleźć w najbardziej globalnym </a:t>
            </a:r>
            <a:r>
              <a:rPr lang="pl-PL" dirty="0" err="1" smtClean="0"/>
              <a:t>Web.config</a:t>
            </a:r>
            <a:r>
              <a:rPr lang="pl-PL" dirty="0" smtClean="0"/>
              <a:t> w aplikacji, w sekcji &lt;</a:t>
            </a:r>
            <a:r>
              <a:rPr lang="pl-PL" dirty="0" err="1" smtClean="0"/>
              <a:t>connectionStrings</a:t>
            </a:r>
            <a:r>
              <a:rPr lang="pl-PL" dirty="0" smtClean="0"/>
              <a:t>&gt;. Connection string może przyjmować różną postać w zależności od źródła danych (MySQL, SQL Server, lokalne pliki .</a:t>
            </a:r>
            <a:r>
              <a:rPr lang="pl-PL" dirty="0" err="1" smtClean="0"/>
              <a:t>mdf</a:t>
            </a:r>
            <a:r>
              <a:rPr lang="pl-PL" dirty="0" smtClean="0"/>
              <a:t>)</a:t>
            </a:r>
            <a:endParaRPr lang="pl-PL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086301"/>
            <a:ext cx="15106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Każda aplikacja ma inne wymogi dotyczące użytkowników. Domyślnie użytkownik dziedziczy z klasy </a:t>
            </a:r>
            <a:r>
              <a:rPr lang="pl-PL" dirty="0" err="1" smtClean="0"/>
              <a:t>IdentityUser</a:t>
            </a:r>
            <a:r>
              <a:rPr lang="pl-PL" dirty="0" smtClean="0"/>
              <a:t> i zawiera właściwości takie, jak: Nazwa, Email, Hasło itd.. Nie zawiera jednak takich właściwości jak Imię, Nazwisko czy Uprawnienia (uprawnienia w ASP.NET są rozwiązane zupełnie inaczej, poprzez tabelę przywilejów, jednak aby nie komplikować lepiej dodać własną flagę</a:t>
            </a:r>
            <a:r>
              <a:rPr lang="pl-PL" dirty="0" smtClean="0"/>
              <a:t>).</a:t>
            </a:r>
          </a:p>
          <a:p>
            <a:pPr marL="36576" indent="0">
              <a:buNone/>
            </a:pPr>
            <a:r>
              <a:rPr lang="pl-PL" dirty="0" smtClean="0"/>
              <a:t>W aplikacji użytkownik będzie posiadał jedno z trzech uprawnień: administrator, właściciel lub zwykły użytkownik.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Dodawanie własnych właściwości do użytkownika to dość skomplikowany i wieloetapowy proces, jednak </a:t>
            </a:r>
            <a:r>
              <a:rPr lang="pl-PL" dirty="0" smtClean="0"/>
              <a:t>zwykle jest </a:t>
            </a:r>
            <a:r>
              <a:rPr lang="pl-PL" dirty="0" smtClean="0"/>
              <a:t>on konieczny.</a:t>
            </a:r>
          </a:p>
        </p:txBody>
      </p:sp>
    </p:spTree>
    <p:extLst>
      <p:ext uri="{BB962C8B-B14F-4D97-AF65-F5344CB8AC3E}">
        <p14:creationId xmlns:p14="http://schemas.microsoft.com/office/powerpoint/2010/main" val="36329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– Dodawanie nowych właściwości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396752"/>
          </a:xfrm>
        </p:spPr>
        <p:txBody>
          <a:bodyPr>
            <a:normAutofit fontScale="8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Planujemy dodać trzy właściwości: Imię, Nazwisko i Uprawnienie. Aby to zrobić, należy otworzyć plik </a:t>
            </a:r>
            <a:r>
              <a:rPr lang="pl-PL" dirty="0" err="1" smtClean="0"/>
              <a:t>IdentityModel.cs</a:t>
            </a:r>
            <a:r>
              <a:rPr lang="pl-PL" dirty="0" smtClean="0"/>
              <a:t> i w klasie </a:t>
            </a:r>
            <a:r>
              <a:rPr lang="pl-PL" dirty="0" err="1" smtClean="0"/>
              <a:t>ApplicationUser</a:t>
            </a:r>
            <a:r>
              <a:rPr lang="pl-PL" dirty="0" smtClean="0"/>
              <a:t> dokonać następujących zmian: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40968"/>
            <a:ext cx="7886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Migracje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3701008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Migracje to inaczej przekazywanie danych pomiędzy aplikacją a bazą danych. Migracje umożliwiają m. in. dodawanie nowych kolumn do tabeli, usuwanie już istniejących lub zmianę ich nazwy. Wywołanie migracji spowoduje przebudowanie domyślnie utworzonej w bazie tabeli użytkowników według modelu zadeklarowanego w aplikacji. Aby wywołać migrację, należy uruchomić okno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PackageManagerConsole</a:t>
            </a:r>
            <a:r>
              <a:rPr lang="pl-PL" dirty="0" smtClean="0"/>
              <a:t>, odblokować możliwość migracji </a:t>
            </a:r>
            <a:r>
              <a:rPr lang="pl-PL" dirty="0" smtClean="0"/>
              <a:t>komendą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„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enable-migrations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”</a:t>
            </a:r>
            <a:r>
              <a:rPr lang="pl-PL" dirty="0" smtClean="0"/>
              <a:t>, </a:t>
            </a:r>
            <a:r>
              <a:rPr lang="pl-PL" dirty="0" smtClean="0"/>
              <a:t>a następnie wykonać migrację komendą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„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update-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database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”</a:t>
            </a:r>
            <a:r>
              <a:rPr lang="pl-PL" dirty="0" smtClean="0"/>
              <a:t>. </a:t>
            </a:r>
            <a:r>
              <a:rPr lang="pl-PL" dirty="0" smtClean="0"/>
              <a:t>Tę komendę należy wywoływać przy każdej kolejnej zmianie. Po tych operacjach zostanie utworzony folder </a:t>
            </a:r>
            <a:r>
              <a:rPr lang="pl-PL" dirty="0" err="1" smtClean="0"/>
              <a:t>Migrations</a:t>
            </a:r>
            <a:r>
              <a:rPr lang="pl-PL" dirty="0" smtClean="0"/>
              <a:t>, </a:t>
            </a:r>
            <a:r>
              <a:rPr lang="pl-PL" dirty="0" smtClean="0"/>
              <a:t>zawierający plik </a:t>
            </a:r>
            <a:r>
              <a:rPr lang="pl-PL" dirty="0" err="1" smtClean="0"/>
              <a:t>Configuration.cs</a:t>
            </a:r>
            <a:r>
              <a:rPr lang="pl-PL" dirty="0" smtClean="0"/>
              <a:t> z konfiguracją migracji oraz nową migrację. W </a:t>
            </a:r>
            <a:r>
              <a:rPr lang="pl-PL" dirty="0" err="1" smtClean="0"/>
              <a:t>pilku</a:t>
            </a:r>
            <a:r>
              <a:rPr lang="pl-PL" dirty="0" smtClean="0"/>
              <a:t> </a:t>
            </a:r>
            <a:r>
              <a:rPr lang="pl-PL" dirty="0" err="1" smtClean="0"/>
              <a:t>Configuration</a:t>
            </a:r>
            <a:r>
              <a:rPr lang="pl-PL" dirty="0" err="1" smtClean="0"/>
              <a:t>.cs</a:t>
            </a:r>
            <a:r>
              <a:rPr lang="pl-PL" dirty="0" smtClean="0"/>
              <a:t> w funkcji </a:t>
            </a:r>
            <a:r>
              <a:rPr lang="pl-PL" dirty="0" err="1" smtClean="0"/>
              <a:t>Configuration</a:t>
            </a:r>
            <a:r>
              <a:rPr lang="pl-PL" dirty="0" smtClean="0"/>
              <a:t>() dobrze jest dodać instrukcje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AutomaticMigrationsEnabled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/>
              <a:t>oraz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AutomaticMigrationDataLossAllowed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false</a:t>
            </a:r>
            <a:r>
              <a:rPr lang="pl-PL" dirty="0"/>
              <a:t>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57192"/>
            <a:ext cx="14487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Model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76" indent="0">
              <a:buNone/>
            </a:pPr>
            <a:r>
              <a:rPr lang="pl-PL" dirty="0" smtClean="0"/>
              <a:t>W </a:t>
            </a:r>
            <a:r>
              <a:rPr lang="pl-PL" dirty="0" smtClean="0"/>
              <a:t>wygenerowanej </a:t>
            </a:r>
            <a:r>
              <a:rPr lang="pl-PL" dirty="0" smtClean="0"/>
              <a:t>automatycznie aplikacji MVC do każdego widoku utworzony jest odrębny model. Aby móc korzystać z </a:t>
            </a:r>
            <a:r>
              <a:rPr lang="pl-PL" dirty="0" smtClean="0"/>
              <a:t>dodanych do użytkownika </a:t>
            </a:r>
            <a:r>
              <a:rPr lang="pl-PL" dirty="0" smtClean="0"/>
              <a:t>właściwości, trzeba dodać je również do tych modeli, które będą z nich korzystać. W naszym przypadku będzie </a:t>
            </a:r>
            <a:r>
              <a:rPr lang="pl-PL" dirty="0" smtClean="0"/>
              <a:t>to np. </a:t>
            </a:r>
            <a:r>
              <a:rPr lang="pl-PL" dirty="0" smtClean="0"/>
              <a:t>model rejestracji użytkownika – </a:t>
            </a:r>
            <a:r>
              <a:rPr lang="pl-PL" dirty="0" err="1" smtClean="0"/>
              <a:t>RegisterViewModel</a:t>
            </a:r>
            <a:r>
              <a:rPr lang="pl-PL" dirty="0" smtClean="0"/>
              <a:t>. Przed modyfikacją posiadał on jedynie właściwości: Email, </a:t>
            </a:r>
            <a:r>
              <a:rPr lang="pl-PL" dirty="0" err="1" smtClean="0"/>
              <a:t>Password</a:t>
            </a:r>
            <a:r>
              <a:rPr lang="pl-PL" dirty="0" smtClean="0"/>
              <a:t> i </a:t>
            </a:r>
            <a:r>
              <a:rPr lang="pl-PL" dirty="0" err="1" smtClean="0"/>
              <a:t>ConfirmPassword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50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Model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362" y="1600200"/>
            <a:ext cx="63412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Kontroler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332856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Podczas wywoływania akcji typu POST przy tworzeniu użytkownika, jako parametr wejściowy otrzymujemy obiekt klasy </a:t>
            </a:r>
            <a:r>
              <a:rPr lang="pl-PL" dirty="0" err="1" smtClean="0"/>
              <a:t>RegisterViewModel</a:t>
            </a:r>
            <a:r>
              <a:rPr lang="pl-PL" dirty="0" smtClean="0"/>
              <a:t>. Do bazy przekazywany jest jednak obiekt klasy </a:t>
            </a:r>
            <a:r>
              <a:rPr lang="pl-PL" dirty="0" err="1" smtClean="0"/>
              <a:t>ApplicationUser</a:t>
            </a:r>
            <a:r>
              <a:rPr lang="pl-PL" dirty="0" smtClean="0"/>
              <a:t>. W kontrolerze następuje zamiana jednego typu na drugiego poprzez przepisanie danych. Należy podczas </a:t>
            </a:r>
            <a:r>
              <a:rPr lang="pl-PL" dirty="0" smtClean="0"/>
              <a:t>przepisywania </a:t>
            </a:r>
            <a:r>
              <a:rPr lang="pl-PL" dirty="0" smtClean="0"/>
              <a:t>dopisać również dodane pola.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115620"/>
            <a:ext cx="8648080" cy="20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Widok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Widok tworzony dla modelu zawiera automatycznie wygenerowane kontrolki umożliwiające wyświetlanie i edycję właściwości modelu. Po dodaniu nowych </a:t>
            </a:r>
            <a:r>
              <a:rPr lang="pl-PL" dirty="0" smtClean="0"/>
              <a:t>właściwości należy </a:t>
            </a:r>
            <a:r>
              <a:rPr lang="pl-PL" dirty="0" smtClean="0"/>
              <a:t>dopisać je </a:t>
            </a:r>
            <a:r>
              <a:rPr lang="pl-PL" dirty="0" smtClean="0"/>
              <a:t>do widoku, </a:t>
            </a:r>
            <a:r>
              <a:rPr lang="pl-PL" dirty="0" smtClean="0"/>
              <a:t>kopiując i odpowiednio modyfikując istniejące </a:t>
            </a:r>
            <a:r>
              <a:rPr lang="pl-PL" dirty="0" smtClean="0"/>
              <a:t>już w nim kontrolki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Do wyświetlania wartości najczęściej służy obiekt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Html.EditorFor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/>
              <a:t>lub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Html.TextBoxFor</a:t>
            </a:r>
            <a:r>
              <a:rPr lang="pl-PL" dirty="0" smtClean="0"/>
              <a:t>, w którym specyfikuje się jaka wartość ma być wyświetlona przy pomocy wyrażenia lambda:</a:t>
            </a:r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Html.EditorFor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(model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=&gt;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model.</a:t>
            </a:r>
            <a:r>
              <a:rPr lang="pl-PL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nazwa_właściwości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pl-PL" dirty="0"/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Do opisu właściwości służy kontrolka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Html.LabelFor</a:t>
            </a:r>
            <a:r>
              <a:rPr lang="pl-PL" dirty="0" smtClean="0"/>
              <a:t>, działająca podobnie jak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Html.EditorFor</a:t>
            </a:r>
            <a:r>
              <a:rPr lang="pl-PL" dirty="0"/>
              <a:t>, </a:t>
            </a:r>
            <a:r>
              <a:rPr lang="pl-PL" dirty="0" smtClean="0"/>
              <a:t>jednak zamiast wartości wyświetla wartość </a:t>
            </a:r>
            <a:r>
              <a:rPr lang="pl-PL" dirty="0" err="1" smtClean="0"/>
              <a:t>Name</a:t>
            </a:r>
            <a:r>
              <a:rPr lang="pl-PL" dirty="0" smtClean="0"/>
              <a:t> ustawioną w atrybucie Display. W razie braku tego atrybutu, wyświetla nazwę właściwości</a:t>
            </a:r>
            <a:r>
              <a:rPr lang="pl-PL" dirty="0"/>
              <a:t>. N</a:t>
            </a:r>
            <a:r>
              <a:rPr lang="pl-PL" dirty="0" smtClean="0"/>
              <a:t>ie </a:t>
            </a:r>
            <a:r>
              <a:rPr lang="pl-PL" dirty="0"/>
              <a:t>jest edytowalna i spełnia rolę </a:t>
            </a:r>
            <a:r>
              <a:rPr lang="pl-PL" dirty="0" err="1"/>
              <a:t>labelki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93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Tworzenie aplikacji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024" y="1600200"/>
            <a:ext cx="583995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- Widok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1364"/>
            <a:ext cx="7467600" cy="35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– Rozwijana lista uprawnień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576" indent="0">
              <a:buNone/>
            </a:pPr>
            <a:r>
              <a:rPr lang="pl-PL" dirty="0" smtClean="0"/>
              <a:t>Obiekt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Html.TextBoxFor</a:t>
            </a:r>
            <a:r>
              <a:rPr lang="pl-PL" dirty="0" smtClean="0"/>
              <a:t> </a:t>
            </a:r>
            <a:r>
              <a:rPr lang="pl-PL" dirty="0" smtClean="0"/>
              <a:t>tworzy zwykłe pole tekstowe. W przypadku uprawnienia należy </a:t>
            </a:r>
            <a:r>
              <a:rPr lang="pl-PL" dirty="0" smtClean="0"/>
              <a:t>jednak utworzyć rozwijaną listę zawierającą wszystkie dostępne uprawnienia. Służy to tego obiekt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Html.DropDownListFor</a:t>
            </a:r>
            <a:r>
              <a:rPr lang="pl-PL" dirty="0" smtClean="0"/>
              <a:t>. Przy jego tworzeniu określa się właściwość z jaką lista wiąże się w modelu oraz źródło listy (musi być to lista obiektów typu </a:t>
            </a:r>
            <a:r>
              <a:rPr lang="pl-PL" dirty="0" err="1" smtClean="0"/>
              <a:t>SelectListItem</a:t>
            </a:r>
            <a:r>
              <a:rPr lang="pl-PL" dirty="0" smtClean="0"/>
              <a:t>). Można taką listę utworzyć „na sztywno” </a:t>
            </a:r>
            <a:r>
              <a:rPr lang="pl-PL" dirty="0" smtClean="0"/>
              <a:t>w modelu, najczęściej jednak </a:t>
            </a:r>
            <a:r>
              <a:rPr lang="pl-PL" dirty="0" smtClean="0"/>
              <a:t>jest </a:t>
            </a:r>
            <a:r>
              <a:rPr lang="pl-PL" dirty="0" smtClean="0"/>
              <a:t>ona tworzona w akcji typu GET i przekazywana przez </a:t>
            </a:r>
            <a:r>
              <a:rPr lang="pl-PL" dirty="0" smtClean="0"/>
              <a:t>obiekt </a:t>
            </a:r>
            <a:r>
              <a:rPr lang="pl-PL" dirty="0" err="1" smtClean="0"/>
              <a:t>ViewData</a:t>
            </a:r>
            <a:r>
              <a:rPr lang="pl-PL" dirty="0" smtClean="0"/>
              <a:t> </a:t>
            </a:r>
            <a:r>
              <a:rPr lang="pl-PL" dirty="0" smtClean="0"/>
              <a:t>lub </a:t>
            </a:r>
            <a:r>
              <a:rPr lang="pl-PL" dirty="0" err="1" smtClean="0"/>
              <a:t>ViewBag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25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ViewData</a:t>
            </a:r>
            <a:r>
              <a:rPr lang="pl-PL" dirty="0" smtClean="0"/>
              <a:t> i </a:t>
            </a:r>
            <a:r>
              <a:rPr lang="pl-PL" dirty="0" err="1" smtClean="0"/>
              <a:t>ViewBag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684783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przypadku obiektów nie do końca tworzących spójną całość z resztą </a:t>
            </a:r>
            <a:r>
              <a:rPr lang="pl-PL" dirty="0" smtClean="0"/>
              <a:t>modelu i nie wymaganych do przesyłania do akcji POST (np. komunikaty błędów), </a:t>
            </a:r>
            <a:r>
              <a:rPr lang="pl-PL" dirty="0" smtClean="0"/>
              <a:t>przekazuje się je do widoku osobno, </a:t>
            </a:r>
            <a:r>
              <a:rPr lang="pl-PL" dirty="0" smtClean="0"/>
              <a:t>przez obiekt </a:t>
            </a:r>
            <a:r>
              <a:rPr lang="pl-PL" dirty="0" err="1" smtClean="0"/>
              <a:t>ViewData</a:t>
            </a:r>
            <a:r>
              <a:rPr lang="pl-PL" dirty="0" smtClean="0"/>
              <a:t> lub </a:t>
            </a:r>
            <a:r>
              <a:rPr lang="pl-PL" dirty="0" err="1" smtClean="0"/>
              <a:t>ViewBag</a:t>
            </a:r>
            <a:r>
              <a:rPr lang="pl-PL" dirty="0" smtClean="0"/>
              <a:t>. </a:t>
            </a:r>
            <a:r>
              <a:rPr lang="pl-PL" dirty="0" smtClean="0"/>
              <a:t>Są to </a:t>
            </a:r>
            <a:r>
              <a:rPr lang="pl-PL" dirty="0" smtClean="0"/>
              <a:t>„</a:t>
            </a:r>
            <a:r>
              <a:rPr lang="pl-PL" dirty="0" smtClean="0"/>
              <a:t>worki danych</a:t>
            </a:r>
            <a:r>
              <a:rPr lang="pl-PL" dirty="0" smtClean="0"/>
              <a:t>”, do których można wrzucić obiekty każdego typu i </a:t>
            </a:r>
            <a:r>
              <a:rPr lang="pl-PL" dirty="0" smtClean="0"/>
              <a:t>przekazać z kontrolera do widoku (nie odwrotnie). </a:t>
            </a:r>
            <a:r>
              <a:rPr lang="pl-PL" dirty="0" smtClean="0"/>
              <a:t>Różnica pomiędzy </a:t>
            </a:r>
            <a:r>
              <a:rPr lang="pl-PL" dirty="0" err="1" smtClean="0"/>
              <a:t>ViewData</a:t>
            </a:r>
            <a:r>
              <a:rPr lang="pl-PL" dirty="0" smtClean="0"/>
              <a:t> a </a:t>
            </a:r>
            <a:r>
              <a:rPr lang="pl-PL" dirty="0" err="1" smtClean="0"/>
              <a:t>ViewBag</a:t>
            </a:r>
            <a:r>
              <a:rPr lang="pl-PL" dirty="0" smtClean="0"/>
              <a:t> jest taka, że </a:t>
            </a:r>
            <a:r>
              <a:rPr lang="pl-PL" dirty="0" err="1" smtClean="0"/>
              <a:t>ViewData</a:t>
            </a:r>
            <a:r>
              <a:rPr lang="pl-PL" dirty="0" smtClean="0"/>
              <a:t> odwołuje się do obiektów przez wartość klucza, a </a:t>
            </a:r>
            <a:r>
              <a:rPr lang="pl-PL" dirty="0" err="1" smtClean="0"/>
              <a:t>ViewBag</a:t>
            </a:r>
            <a:r>
              <a:rPr lang="pl-PL" dirty="0" smtClean="0"/>
              <a:t> przez nazwę pola.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84984"/>
            <a:ext cx="4953000" cy="27241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284984"/>
            <a:ext cx="1876425" cy="7239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445892"/>
            <a:ext cx="29337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– Rozwijana lista uprawnień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892695"/>
          </a:xfrm>
        </p:spPr>
        <p:txBody>
          <a:bodyPr>
            <a:normAutofit fontScale="85000" lnSpcReduction="10000"/>
          </a:bodyPr>
          <a:lstStyle/>
          <a:p>
            <a:pPr marL="36576" indent="0">
              <a:buNone/>
            </a:pPr>
            <a:r>
              <a:rPr lang="pl-PL" dirty="0" smtClean="0"/>
              <a:t>Przekazanie zawartości listy rozwijanej i pobranie jej wartości odbywa się następująco: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75459"/>
            <a:ext cx="4591050" cy="18859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743972"/>
            <a:ext cx="8363272" cy="16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Dostosowywanie użytkowników – Rezultat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96244"/>
            <a:ext cx="4876800" cy="433387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5477669"/>
            <a:ext cx="4095750" cy="110490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5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Konfigurowanie bazy danych – </a:t>
            </a:r>
            <a:r>
              <a:rPr lang="pl-PL" dirty="0" err="1" smtClean="0"/>
              <a:t>Entity</a:t>
            </a:r>
            <a:r>
              <a:rPr lang="pl-PL" dirty="0" smtClean="0"/>
              <a:t> Framework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Przy komunikowaniu się z obiektami z bazy </a:t>
            </a:r>
            <a:r>
              <a:rPr lang="pl-PL" dirty="0" smtClean="0"/>
              <a:t>używany jest </a:t>
            </a:r>
            <a:r>
              <a:rPr lang="pl-PL" dirty="0" err="1" smtClean="0"/>
              <a:t>EntityFramework</a:t>
            </a:r>
            <a:r>
              <a:rPr lang="pl-PL" dirty="0" smtClean="0"/>
              <a:t>. Jest to pakiet który poprzez metody i zapytania </a:t>
            </a:r>
            <a:r>
              <a:rPr lang="pl-PL" dirty="0" err="1" smtClean="0"/>
              <a:t>Linq</a:t>
            </a:r>
            <a:r>
              <a:rPr lang="pl-PL" dirty="0" smtClean="0"/>
              <a:t> przekazuje do bazy polecenia o selekcji, tworzeniu, edycji lub usuwaniu obiektów. Każda encja jest reprezentowana przez klasę. Połączenie z bazą następuje poprzez obiekt dziedziczący z klasy </a:t>
            </a:r>
            <a:r>
              <a:rPr lang="pl-PL" dirty="0" err="1" smtClean="0"/>
              <a:t>DBContext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err="1" smtClean="0"/>
              <a:t>Entity</a:t>
            </a:r>
            <a:r>
              <a:rPr lang="pl-PL" dirty="0" err="1"/>
              <a:t>F</a:t>
            </a:r>
            <a:r>
              <a:rPr lang="pl-PL" dirty="0" err="1" smtClean="0"/>
              <a:t>ramework</a:t>
            </a:r>
            <a:r>
              <a:rPr lang="pl-PL" dirty="0" smtClean="0"/>
              <a:t> pozwala zaimportować istniejące tabele do aplikacji (</a:t>
            </a:r>
            <a:r>
              <a:rPr lang="pl-PL" dirty="0" err="1" smtClean="0"/>
              <a:t>database</a:t>
            </a:r>
            <a:r>
              <a:rPr lang="pl-PL" dirty="0" smtClean="0"/>
              <a:t> </a:t>
            </a:r>
            <a:r>
              <a:rPr lang="pl-PL" dirty="0" err="1" smtClean="0"/>
              <a:t>first</a:t>
            </a:r>
            <a:r>
              <a:rPr lang="pl-PL" dirty="0" smtClean="0"/>
              <a:t>), jednak umożliwia też zdefiniowanie encji w kodzie i przeniesienie je do bazy (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first</a:t>
            </a:r>
            <a:r>
              <a:rPr lang="pl-PL" dirty="0" smtClean="0"/>
              <a:t>). W aplikacji </a:t>
            </a:r>
            <a:r>
              <a:rPr lang="pl-PL" dirty="0" smtClean="0"/>
              <a:t>wykorzystane zostanie </a:t>
            </a:r>
            <a:r>
              <a:rPr lang="pl-PL" dirty="0" smtClean="0"/>
              <a:t>drugie podejście.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23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danych</a:t>
            </a:r>
            <a:r>
              <a:rPr lang="pl-PL" dirty="0" smtClean="0"/>
              <a:t>– Tworzenie klas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53136"/>
          </a:xfrm>
        </p:spPr>
        <p:txBody>
          <a:bodyPr>
            <a:normAutofit fontScale="4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folderze </a:t>
            </a:r>
            <a:r>
              <a:rPr lang="pl-PL" dirty="0" err="1" smtClean="0"/>
              <a:t>Models</a:t>
            </a:r>
            <a:r>
              <a:rPr lang="pl-PL" dirty="0" smtClean="0"/>
              <a:t> utworzono nowy plik – </a:t>
            </a:r>
            <a:r>
              <a:rPr lang="pl-PL" dirty="0" err="1" smtClean="0"/>
              <a:t>DatabaseModels</a:t>
            </a:r>
            <a:r>
              <a:rPr lang="pl-PL" dirty="0" smtClean="0"/>
              <a:t>, w której zdefiniowane będą </a:t>
            </a:r>
            <a:r>
              <a:rPr lang="pl-PL" dirty="0" smtClean="0"/>
              <a:t>klasy reprezentujące tabele w bazie oraz kontekst bazy danych. </a:t>
            </a:r>
            <a:r>
              <a:rPr lang="pl-PL" dirty="0" smtClean="0"/>
              <a:t>Rozpoczęto od utworzenia czterech klas:</a:t>
            </a:r>
          </a:p>
          <a:p>
            <a:r>
              <a:rPr lang="pl-PL" dirty="0" smtClean="0"/>
              <a:t>Apartamenty – przechowuje dane o dostępnym apartamencie: jego cenę, lokalizację, właściciela itd..</a:t>
            </a:r>
          </a:p>
          <a:p>
            <a:r>
              <a:rPr lang="pl-PL" dirty="0" smtClean="0"/>
              <a:t>Udogodnienia – przechowuje listę dostępnych udogodnień, np. basen </a:t>
            </a:r>
            <a:r>
              <a:rPr lang="pl-PL" dirty="0" smtClean="0"/>
              <a:t>lub darmowy </a:t>
            </a:r>
            <a:r>
              <a:rPr lang="pl-PL" dirty="0" smtClean="0"/>
              <a:t>parking.</a:t>
            </a:r>
          </a:p>
          <a:p>
            <a:r>
              <a:rPr lang="pl-PL" dirty="0" err="1" smtClean="0"/>
              <a:t>UdogodnieniaApartamenty</a:t>
            </a:r>
            <a:r>
              <a:rPr lang="pl-PL" dirty="0" smtClean="0"/>
              <a:t> – encja pośrednicząca pomiędzy encją Apartamenty i Udogodnienia, wskazuje jakie udogodnienia znajdują się w </a:t>
            </a:r>
            <a:r>
              <a:rPr lang="pl-PL" dirty="0" smtClean="0"/>
              <a:t>jakich apartamentach</a:t>
            </a:r>
            <a:r>
              <a:rPr lang="pl-PL" dirty="0" smtClean="0"/>
              <a:t>.</a:t>
            </a:r>
          </a:p>
          <a:p>
            <a:r>
              <a:rPr lang="pl-PL" dirty="0" smtClean="0"/>
              <a:t>Wizyty – przechowuje dane o wizytach klientów w apartamentach: datę rezerwacji, datę wpłaty, datę rozpoczęcia i zakończenia pobytu</a:t>
            </a:r>
            <a:r>
              <a:rPr lang="pl-PL" dirty="0" smtClean="0"/>
              <a:t>, id </a:t>
            </a:r>
            <a:r>
              <a:rPr lang="pl-PL" dirty="0" smtClean="0"/>
              <a:t>klienta i </a:t>
            </a:r>
            <a:r>
              <a:rPr lang="pl-PL" dirty="0" smtClean="0"/>
              <a:t>apartamentu </a:t>
            </a:r>
            <a:r>
              <a:rPr lang="pl-PL" dirty="0" smtClean="0"/>
              <a:t>itd..</a:t>
            </a:r>
          </a:p>
          <a:p>
            <a:pPr marL="36576" indent="0">
              <a:buNone/>
            </a:pPr>
            <a:r>
              <a:rPr lang="pl-PL" dirty="0" smtClean="0"/>
              <a:t>Aby zdefiniować klucz główny dla encji, należy dodać do odpowiedniej właściwości atrybut [</a:t>
            </a:r>
            <a:r>
              <a:rPr lang="pl-PL" dirty="0" err="1" smtClean="0"/>
              <a:t>Key</a:t>
            </a:r>
            <a:r>
              <a:rPr lang="pl-PL" dirty="0" smtClean="0"/>
              <a:t>]. Aby dodać automatyczną inkrementację </a:t>
            </a:r>
            <a:r>
              <a:rPr lang="pl-PL" dirty="0" smtClean="0"/>
              <a:t>klucza (bardzo zalecane!), </a:t>
            </a:r>
            <a:r>
              <a:rPr lang="pl-PL" dirty="0" smtClean="0"/>
              <a:t>należy użyć atrybutu [</a:t>
            </a:r>
            <a:r>
              <a:rPr lang="pl-PL" dirty="0" err="1" smtClean="0"/>
              <a:t>DatabaseGeneratedOption.Identity</a:t>
            </a:r>
            <a:r>
              <a:rPr lang="pl-PL" dirty="0" smtClean="0"/>
              <a:t>].</a:t>
            </a:r>
          </a:p>
          <a:p>
            <a:pPr marL="36576" indent="0">
              <a:buNone/>
            </a:pPr>
            <a:r>
              <a:rPr lang="pl-PL" dirty="0" smtClean="0"/>
              <a:t>Aby dodać klucz obcy, należy dodać do klasy właściwość będącą obiektem klasy do której odwołuje się klucz główny, np. w klasie Wizyty utworzony zostanie obiekt klasy Apartamenty o nazwie Apartament. Następnie należy dodać właściwość mającą być wartością klucza głównego, np. </a:t>
            </a:r>
            <a:r>
              <a:rPr lang="pl-PL" dirty="0" err="1" smtClean="0"/>
              <a:t>IdApartament</a:t>
            </a:r>
            <a:r>
              <a:rPr lang="pl-PL" dirty="0" smtClean="0"/>
              <a:t>. Do tej właściwości należy dodać atrybut [</a:t>
            </a:r>
            <a:r>
              <a:rPr lang="pl-PL" dirty="0" err="1" smtClean="0"/>
              <a:t>ForeignKey</a:t>
            </a:r>
            <a:r>
              <a:rPr lang="pl-PL" dirty="0" smtClean="0"/>
              <a:t>(„</a:t>
            </a:r>
            <a:r>
              <a:rPr lang="pl-PL" dirty="0" err="1" smtClean="0"/>
              <a:t>nazwa_obiektu</a:t>
            </a:r>
            <a:r>
              <a:rPr lang="pl-PL" dirty="0" smtClean="0"/>
              <a:t>”)], np. [</a:t>
            </a:r>
            <a:r>
              <a:rPr lang="pl-PL" dirty="0" err="1" smtClean="0"/>
              <a:t>ForeignKey</a:t>
            </a:r>
            <a:r>
              <a:rPr lang="pl-PL" dirty="0" smtClean="0"/>
              <a:t>(„Apartament”)]. Ważne jest, aby typ klucza obcego był identyczny z typem klucza </a:t>
            </a:r>
            <a:r>
              <a:rPr lang="pl-PL" dirty="0" smtClean="0"/>
              <a:t>głównego wykorzystywanej klasy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Po zdefiniowaniu klucza obcego można także </a:t>
            </a:r>
            <a:r>
              <a:rPr lang="pl-PL" dirty="0" smtClean="0"/>
              <a:t>dodać </a:t>
            </a:r>
            <a:r>
              <a:rPr lang="pl-PL" dirty="0" smtClean="0"/>
              <a:t>do klasy z której czerpany jest klucz </a:t>
            </a:r>
            <a:r>
              <a:rPr lang="pl-PL" dirty="0" smtClean="0"/>
              <a:t>nową właściwość </a:t>
            </a:r>
            <a:r>
              <a:rPr lang="pl-PL" dirty="0" smtClean="0"/>
              <a:t>typu </a:t>
            </a:r>
            <a:r>
              <a:rPr lang="pl-PL" dirty="0" err="1" smtClean="0"/>
              <a:t>ICollection</a:t>
            </a:r>
            <a:r>
              <a:rPr lang="pl-PL" dirty="0" smtClean="0"/>
              <a:t>&lt;&gt;, będącą listą obiektów </a:t>
            </a:r>
            <a:r>
              <a:rPr lang="pl-PL" dirty="0" smtClean="0"/>
              <a:t>odwołujących </a:t>
            </a:r>
            <a:r>
              <a:rPr lang="pl-PL" dirty="0" smtClean="0"/>
              <a:t>się do tego obiektu, np. w klasie Apartament utworzona zostanie lista wizyt i udogodnień.</a:t>
            </a:r>
          </a:p>
        </p:txBody>
      </p:sp>
    </p:spTree>
    <p:extLst>
      <p:ext uri="{BB962C8B-B14F-4D97-AF65-F5344CB8AC3E}">
        <p14:creationId xmlns:p14="http://schemas.microsoft.com/office/powerpoint/2010/main" val="39858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danych</a:t>
            </a:r>
            <a:r>
              <a:rPr lang="pl-PL" dirty="0" smtClean="0"/>
              <a:t>– </a:t>
            </a:r>
            <a:r>
              <a:rPr lang="pl-PL" dirty="0"/>
              <a:t>Tworzenie klas</a:t>
            </a:r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67200" y="1961463"/>
            <a:ext cx="3657600" cy="1290451"/>
          </a:xfrm>
          <a:prstGeom prst="rect">
            <a:avLst/>
          </a:prstGeom>
        </p:spPr>
      </p:pic>
      <p:pic>
        <p:nvPicPr>
          <p:cNvPr id="4" name="Symbol zastępczy zawartości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961463"/>
            <a:ext cx="3657600" cy="38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danych</a:t>
            </a:r>
            <a:r>
              <a:rPr lang="pl-PL" dirty="0" smtClean="0"/>
              <a:t>– </a:t>
            </a:r>
            <a:r>
              <a:rPr lang="pl-PL" dirty="0"/>
              <a:t>Tworzenie klas</a:t>
            </a:r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3657600" cy="2652764"/>
          </a:xfrm>
          <a:prstGeom prst="rect">
            <a:avLst/>
          </a:prstGeom>
        </p:spPr>
      </p:pic>
      <p:pic>
        <p:nvPicPr>
          <p:cNvPr id="4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71855" y="1600200"/>
            <a:ext cx="284828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Tworzenie obiektów w bazie – Tworzenie </a:t>
            </a:r>
            <a:r>
              <a:rPr lang="pl-PL" dirty="0" smtClean="0"/>
              <a:t>kontekstu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kontekście należy zawrzeć następujące elementy:</a:t>
            </a:r>
          </a:p>
          <a:p>
            <a:r>
              <a:rPr lang="pl-PL" dirty="0"/>
              <a:t>b</a:t>
            </a:r>
            <a:r>
              <a:rPr lang="pl-PL" dirty="0" smtClean="0"/>
              <a:t>ezparametrowy konstruktor, wywołujący konstruktor klasy potomnej z nazwą ścieżki dostępu do bazy (nazwa określona w </a:t>
            </a:r>
            <a:r>
              <a:rPr lang="pl-PL" dirty="0" err="1" smtClean="0"/>
              <a:t>Web.config</a:t>
            </a:r>
            <a:r>
              <a:rPr lang="pl-PL" dirty="0" smtClean="0"/>
              <a:t>, domyślnie „</a:t>
            </a:r>
            <a:r>
              <a:rPr lang="pl-PL" dirty="0" err="1" smtClean="0"/>
              <a:t>DefaultConnection</a:t>
            </a:r>
            <a:r>
              <a:rPr lang="pl-PL" dirty="0" smtClean="0"/>
              <a:t>”)</a:t>
            </a:r>
          </a:p>
          <a:p>
            <a:r>
              <a:rPr lang="pl-PL" dirty="0"/>
              <a:t>p</a:t>
            </a:r>
            <a:r>
              <a:rPr lang="pl-PL" dirty="0" smtClean="0"/>
              <a:t>ubliczne właściwości typu </a:t>
            </a:r>
            <a:r>
              <a:rPr lang="pl-PL" dirty="0" err="1" smtClean="0"/>
              <a:t>DbSet</a:t>
            </a:r>
            <a:r>
              <a:rPr lang="pl-PL" dirty="0" smtClean="0"/>
              <a:t>&lt;</a:t>
            </a:r>
            <a:r>
              <a:rPr lang="pl-PL" dirty="0" err="1" smtClean="0"/>
              <a:t>typ_klasy</a:t>
            </a:r>
            <a:r>
              <a:rPr lang="pl-PL" dirty="0" smtClean="0"/>
              <a:t>&gt; dla każdej tabeli która będzie utworzona w bazie </a:t>
            </a:r>
            <a:r>
              <a:rPr lang="pl-PL" dirty="0" smtClean="0"/>
              <a:t>(zwykle ich nazwa odpowiada nazwie ich klasy)</a:t>
            </a:r>
          </a:p>
          <a:p>
            <a:r>
              <a:rPr lang="pl-PL" dirty="0"/>
              <a:t>o</a:t>
            </a:r>
            <a:r>
              <a:rPr lang="pl-PL" dirty="0" smtClean="0"/>
              <a:t>dpowiednio </a:t>
            </a:r>
            <a:r>
              <a:rPr lang="pl-PL" dirty="0" smtClean="0"/>
              <a:t>skonfigurowaną </a:t>
            </a:r>
            <a:r>
              <a:rPr lang="pl-PL" dirty="0" smtClean="0"/>
              <a:t>metodę </a:t>
            </a:r>
            <a:r>
              <a:rPr lang="pl-PL" dirty="0" err="1" smtClean="0"/>
              <a:t>OnModelCreating</a:t>
            </a:r>
            <a:r>
              <a:rPr lang="pl-PL" dirty="0" smtClean="0"/>
              <a:t>() (operacje wywoływane w tej metodzie zapobiegają wystąpieniu błędów związanych z obecnością w bazie automatycznych tabeli z danymi o użytkownikach).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83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projektu - </a:t>
            </a:r>
            <a:r>
              <a:rPr lang="pl-PL" dirty="0" err="1" smtClean="0"/>
              <a:t>Models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417638"/>
            <a:ext cx="5194920" cy="5090219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folderze </a:t>
            </a:r>
            <a:r>
              <a:rPr lang="pl-PL" dirty="0" err="1" smtClean="0"/>
              <a:t>Models</a:t>
            </a:r>
            <a:r>
              <a:rPr lang="pl-PL" dirty="0" smtClean="0"/>
              <a:t> przechowywane są klasy wykorzystywane w aplikacji. Są one </a:t>
            </a:r>
            <a:r>
              <a:rPr lang="pl-PL" dirty="0" smtClean="0"/>
              <a:t>najczęściej wykorzystywane </a:t>
            </a:r>
            <a:r>
              <a:rPr lang="pl-PL" dirty="0" smtClean="0"/>
              <a:t>jako konteksty stron.</a:t>
            </a:r>
          </a:p>
          <a:p>
            <a:pPr marL="36576" indent="0">
              <a:buNone/>
            </a:pPr>
            <a:r>
              <a:rPr lang="pl-PL" dirty="0" smtClean="0"/>
              <a:t>Modele należy konstruować w ten sposób, aby zawierały wszystkie dane, które chcemy przedstawić na stronie, połączone w logiczną </a:t>
            </a:r>
            <a:r>
              <a:rPr lang="pl-PL" dirty="0" smtClean="0"/>
              <a:t>całość. Obok przedstawiono </a:t>
            </a:r>
            <a:r>
              <a:rPr lang="pl-PL" dirty="0" smtClean="0"/>
              <a:t>przykład modelu dla strony logowania.</a:t>
            </a:r>
          </a:p>
          <a:p>
            <a:pPr marL="36576" indent="0">
              <a:buNone/>
            </a:pPr>
            <a:r>
              <a:rPr lang="pl-PL" dirty="0" smtClean="0"/>
              <a:t>Domyślnie w aplikacji są 3 pliki .</a:t>
            </a:r>
            <a:r>
              <a:rPr lang="pl-PL" dirty="0" err="1" smtClean="0"/>
              <a:t>cs</a:t>
            </a:r>
            <a:r>
              <a:rPr lang="pl-PL" dirty="0" smtClean="0"/>
              <a:t> zawierające definicje modeli:</a:t>
            </a:r>
          </a:p>
          <a:p>
            <a:r>
              <a:rPr lang="pl-PL" dirty="0" err="1" smtClean="0"/>
              <a:t>AccountViewModels</a:t>
            </a:r>
            <a:r>
              <a:rPr lang="pl-PL" dirty="0" smtClean="0"/>
              <a:t> – modele dla stron odpowiadających za zarządzanie użytkownikami (logowanie, tworzenie nowego użytkownika, odzyskiwanie hasła)</a:t>
            </a:r>
          </a:p>
          <a:p>
            <a:r>
              <a:rPr lang="pl-PL" dirty="0" err="1" smtClean="0"/>
              <a:t>IdentityModels</a:t>
            </a:r>
            <a:r>
              <a:rPr lang="pl-PL" dirty="0" smtClean="0"/>
              <a:t> – plik przechowujący dane na temat struktury użytkownika – zostanie </a:t>
            </a:r>
            <a:r>
              <a:rPr lang="pl-PL" dirty="0" smtClean="0"/>
              <a:t>on </a:t>
            </a:r>
            <a:r>
              <a:rPr lang="pl-PL" dirty="0" smtClean="0"/>
              <a:t>dokładniej opisany później</a:t>
            </a:r>
          </a:p>
          <a:p>
            <a:r>
              <a:rPr lang="pl-PL" dirty="0" err="1" smtClean="0"/>
              <a:t>ManageViewModels</a:t>
            </a:r>
            <a:r>
              <a:rPr lang="pl-PL" dirty="0" smtClean="0"/>
              <a:t> – modele dla stron odpowiadających za zarządzanie własnym kontem (zmiana ustawień, </a:t>
            </a:r>
            <a:r>
              <a:rPr lang="pl-PL" dirty="0" smtClean="0"/>
              <a:t>hasła, dodawanie zewnętrznych metod logowania </a:t>
            </a:r>
            <a:r>
              <a:rPr lang="pl-PL" dirty="0" smtClean="0"/>
              <a:t>itd.)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85" y="1412083"/>
            <a:ext cx="2066925" cy="7048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4" y="2567335"/>
            <a:ext cx="29432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</a:t>
            </a:r>
            <a:r>
              <a:rPr lang="pl-PL" dirty="0" smtClean="0"/>
              <a:t>danych – </a:t>
            </a:r>
            <a:r>
              <a:rPr lang="pl-PL" dirty="0"/>
              <a:t>Tworzenie kontekstu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69" y="1600200"/>
            <a:ext cx="56910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danych </a:t>
            </a:r>
            <a:r>
              <a:rPr lang="pl-PL" dirty="0" smtClean="0"/>
              <a:t>– Wartości początkowe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576" indent="0">
              <a:buNone/>
            </a:pPr>
            <a:r>
              <a:rPr lang="pl-PL" dirty="0" smtClean="0"/>
              <a:t>Aby zainicjalizować w bazie wartości początkowe – w tym przypadku dodane zostaną dostępne udogodnienia – należy utworzyć klasę pochodną z klasy </a:t>
            </a:r>
            <a:r>
              <a:rPr lang="pl-PL" dirty="0" err="1" smtClean="0"/>
              <a:t>DropCreateDatabaseIfModelChanges</a:t>
            </a:r>
            <a:r>
              <a:rPr lang="pl-PL" dirty="0" smtClean="0"/>
              <a:t>&lt;&gt;. Służy ona do definiowania działań, jakie mają się wykonać, jeśli wykryta zostanie zmiana modelu. Dodawanie wartości należy wykonać w funkcji </a:t>
            </a:r>
            <a:r>
              <a:rPr lang="pl-PL" dirty="0" err="1" smtClean="0"/>
              <a:t>Seed</a:t>
            </a:r>
            <a:r>
              <a:rPr lang="pl-PL" dirty="0" smtClean="0"/>
              <a:t>().</a:t>
            </a:r>
          </a:p>
          <a:p>
            <a:pPr marL="36576" indent="0">
              <a:buNone/>
            </a:pPr>
            <a:r>
              <a:rPr lang="pl-PL" dirty="0" smtClean="0"/>
              <a:t>Aby dodać elementy do tabeli Udogodnienia, należy stworzyć listę obiektów tej klasy, ustawić ich wartości, dodać listę do kontekstu i wywołać funkcję </a:t>
            </a:r>
            <a:r>
              <a:rPr lang="pl-PL" dirty="0" err="1" smtClean="0"/>
              <a:t>SaveChanges</a:t>
            </a:r>
            <a:r>
              <a:rPr lang="pl-PL" dirty="0" smtClean="0"/>
              <a:t>().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85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Konfigurowanie bazy danych – Wartości początkowe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2" y="2153444"/>
            <a:ext cx="67722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Konfigurowanie bazy danych – </a:t>
            </a:r>
            <a:r>
              <a:rPr lang="pl-PL" dirty="0" smtClean="0"/>
              <a:t>Zmiany </a:t>
            </a:r>
            <a:r>
              <a:rPr lang="pl-PL" dirty="0" smtClean="0"/>
              <a:t>w </a:t>
            </a:r>
            <a:r>
              <a:rPr lang="pl-PL" dirty="0" err="1" smtClean="0"/>
              <a:t>Web.config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900808"/>
          </a:xfrm>
        </p:spPr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</a:t>
            </a:r>
            <a:r>
              <a:rPr lang="pl-PL" dirty="0" smtClean="0"/>
              <a:t>podpiąć utworzony </a:t>
            </a:r>
            <a:r>
              <a:rPr lang="pl-PL" dirty="0" smtClean="0"/>
              <a:t>kontekst i jego </a:t>
            </a:r>
            <a:r>
              <a:rPr lang="pl-PL" dirty="0" err="1" smtClean="0"/>
              <a:t>inicjalizer</a:t>
            </a:r>
            <a:r>
              <a:rPr lang="pl-PL" dirty="0"/>
              <a:t> </a:t>
            </a:r>
            <a:r>
              <a:rPr lang="pl-PL" dirty="0" smtClean="0"/>
              <a:t>do aplikacji należy dodać do głównego pliku </a:t>
            </a:r>
            <a:r>
              <a:rPr lang="pl-PL" dirty="0" err="1" smtClean="0"/>
              <a:t>Web.config</a:t>
            </a:r>
            <a:r>
              <a:rPr lang="pl-PL" dirty="0" smtClean="0"/>
              <a:t> fragment podany poniżej. Baza zostanie przebudowana przy pierwszym odwołaniu do </a:t>
            </a:r>
            <a:r>
              <a:rPr lang="pl-PL" dirty="0" smtClean="0"/>
              <a:t>niej.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83572"/>
            <a:ext cx="8562296" cy="210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Przykładowe </a:t>
            </a:r>
            <a:r>
              <a:rPr lang="pl-PL" dirty="0" smtClean="0"/>
              <a:t>operacje w </a:t>
            </a:r>
            <a:r>
              <a:rPr lang="pl-PL" dirty="0" err="1" smtClean="0"/>
              <a:t>EntityFramework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EntityContext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new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EntityContext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(); </a:t>
            </a:r>
            <a:r>
              <a:rPr lang="pl-PL" dirty="0" smtClean="0"/>
              <a:t>- utworzenie </a:t>
            </a:r>
            <a:r>
              <a:rPr lang="pl-PL" dirty="0" smtClean="0"/>
              <a:t>nowego kontekstu (noweg</a:t>
            </a:r>
            <a:r>
              <a:rPr lang="pl-PL" dirty="0" smtClean="0"/>
              <a:t>o połączenia z bazą</a:t>
            </a:r>
            <a:r>
              <a:rPr lang="pl-PL" dirty="0" smtClean="0"/>
              <a:t>)</a:t>
            </a:r>
            <a:endParaRPr lang="pl-PL" dirty="0" smtClean="0"/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context.Apartamenty.ToList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– pobranie listy apartamentów</a:t>
            </a:r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context.Apartamenty.Where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(a =&gt;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a.IloscOsob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== 2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).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ToList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 </a:t>
            </a:r>
            <a:r>
              <a:rPr lang="pl-PL" dirty="0" smtClean="0"/>
              <a:t>- pobranie listy apartamentów takich, że ilość osób wynosi 2</a:t>
            </a:r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context.Apartamenty.First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– pobranie pierwszego apartamentu z listy</a:t>
            </a:r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context.Apartamenty.First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(a =&gt;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a.IloscOsob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== 2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pl-PL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/>
              <a:t>– pobranie </a:t>
            </a:r>
            <a:r>
              <a:rPr lang="pl-PL" dirty="0"/>
              <a:t>z </a:t>
            </a:r>
            <a:r>
              <a:rPr lang="pl-PL" dirty="0" smtClean="0"/>
              <a:t>listy pierwszego </a:t>
            </a:r>
            <a:r>
              <a:rPr lang="pl-PL" dirty="0"/>
              <a:t>apartamentu, </a:t>
            </a:r>
            <a:r>
              <a:rPr lang="pl-PL" dirty="0" smtClean="0"/>
              <a:t>dla którego ilość osób </a:t>
            </a:r>
            <a:r>
              <a:rPr lang="pl-PL" dirty="0" smtClean="0"/>
              <a:t>wynosi 2</a:t>
            </a:r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context.Apartamenty.Select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(a =&gt;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a.Nazwa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pl-PL" dirty="0" smtClean="0"/>
              <a:t> – pobranie listy nazw wszystkich apartamentów</a:t>
            </a:r>
          </a:p>
          <a:p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context.UdogodnieniaApartamenty.Where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(u =&gt;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u.Udogodnienie.Nazwa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== „Basen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”).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ToList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– pobranie obiektów z tabeli </a:t>
            </a:r>
            <a:r>
              <a:rPr lang="pl-PL" dirty="0" err="1" smtClean="0"/>
              <a:t>UdogodnieniaApartamenty</a:t>
            </a:r>
            <a:r>
              <a:rPr lang="pl-PL" dirty="0" smtClean="0"/>
              <a:t>, dla których nazwa udogodnienia to „Basen”</a:t>
            </a:r>
          </a:p>
        </p:txBody>
      </p:sp>
    </p:spTree>
    <p:extLst>
      <p:ext uri="{BB962C8B-B14F-4D97-AF65-F5344CB8AC3E}">
        <p14:creationId xmlns:p14="http://schemas.microsoft.com/office/powerpoint/2010/main" val="23536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Automatyczne generowanie kontrolera i widoków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534" y="1600200"/>
            <a:ext cx="65489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Automatyczne generowanie kontrolera i widoków</a:t>
            </a:r>
            <a:endParaRPr lang="pl-PL" dirty="0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556792"/>
            <a:ext cx="5715000" cy="36576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333500" y="5357532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UWAGA! Przed pierwszym wygenerowaniem należy chwilowo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zakomentować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w pliku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Web.config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dodaną wcześniej sekcję &lt;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contexts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&gt;, gdyż powoduje ona błędy.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Automatyczne generowanie kontrolera i widoków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>
            <a:normAutofit fontScale="8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Automatycznie został wygenerowany domyślny kontroler dla apartamentów oraz wszystkie </a:t>
            </a:r>
            <a:r>
              <a:rPr lang="pl-PL" dirty="0" smtClean="0"/>
              <a:t>podstawowe typy widoków: </a:t>
            </a:r>
            <a:r>
              <a:rPr lang="pl-PL" dirty="0" smtClean="0"/>
              <a:t>lista apartamentów (Index), usuwanie, podgląd, dodawanie i edycja.</a:t>
            </a:r>
          </a:p>
          <a:p>
            <a:pPr marL="36576" indent="0">
              <a:buNone/>
            </a:pPr>
            <a:r>
              <a:rPr lang="pl-PL" dirty="0" smtClean="0"/>
              <a:t>Na potrzeby aplikacji należy zmodyfikować każdy z widoków.</a:t>
            </a:r>
            <a:endParaRPr lang="pl-PL" dirty="0"/>
          </a:p>
          <a:p>
            <a:pPr marL="36576" indent="0">
              <a:buNone/>
            </a:pPr>
            <a:r>
              <a:rPr lang="pl-PL" dirty="0" smtClean="0"/>
              <a:t>Na razie nie jest rozważany problem </a:t>
            </a:r>
            <a:r>
              <a:rPr lang="pl-PL" dirty="0" smtClean="0"/>
              <a:t>uprawnień. </a:t>
            </a:r>
            <a:r>
              <a:rPr lang="pl-PL" dirty="0" smtClean="0"/>
              <a:t>Zostaną one dodane później.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600200"/>
            <a:ext cx="23241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MojeApartamenty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aplikacji znajdować się będą dwa widoki zawierające widok listy apartamentów - Index i </a:t>
            </a:r>
            <a:r>
              <a:rPr lang="pl-PL" dirty="0" err="1" smtClean="0"/>
              <a:t>MojeApartamenty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Widok </a:t>
            </a:r>
            <a:r>
              <a:rPr lang="pl-PL" dirty="0" err="1"/>
              <a:t>MojeApartamenty</a:t>
            </a:r>
            <a:r>
              <a:rPr lang="pl-PL" dirty="0"/>
              <a:t> </a:t>
            </a:r>
            <a:r>
              <a:rPr lang="pl-PL" dirty="0" smtClean="0"/>
              <a:t>został </a:t>
            </a:r>
            <a:r>
              <a:rPr lang="pl-PL" dirty="0" smtClean="0"/>
              <a:t>wygenerowany poprzez skopiowanie </a:t>
            </a:r>
            <a:r>
              <a:rPr lang="pl-PL" dirty="0" smtClean="0"/>
              <a:t>widoku Index. </a:t>
            </a:r>
            <a:r>
              <a:rPr lang="pl-PL" dirty="0" smtClean="0"/>
              <a:t>Aby skopiować </a:t>
            </a:r>
            <a:r>
              <a:rPr lang="pl-PL" dirty="0" smtClean="0"/>
              <a:t>dany widok </a:t>
            </a:r>
            <a:r>
              <a:rPr lang="pl-PL" dirty="0" smtClean="0"/>
              <a:t>należy </a:t>
            </a:r>
            <a:r>
              <a:rPr lang="pl-PL" dirty="0" smtClean="0"/>
              <a:t>utworzyć nowy, pusty widok</a:t>
            </a:r>
            <a:r>
              <a:rPr lang="pl-PL" dirty="0" smtClean="0"/>
              <a:t>, skopiować do niego zawartość pierwszego </a:t>
            </a:r>
            <a:r>
              <a:rPr lang="pl-PL" dirty="0" smtClean="0"/>
              <a:t>i </a:t>
            </a:r>
            <a:r>
              <a:rPr lang="pl-PL" dirty="0" smtClean="0"/>
              <a:t>dodać w kontrolerze nową </a:t>
            </a:r>
            <a:r>
              <a:rPr lang="pl-PL" dirty="0" smtClean="0"/>
              <a:t>akcję o odpowiedniej nazwie.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Widok Index będzie </a:t>
            </a:r>
            <a:r>
              <a:rPr lang="pl-PL" dirty="0" smtClean="0"/>
              <a:t>zawierał mechanizm wyszukiwania apartamentów przez użytkownika. Zostanie on wykonany w późniejszym etapie. Na razie zostanie usunięty </a:t>
            </a:r>
            <a:r>
              <a:rPr lang="pl-PL" dirty="0" smtClean="0"/>
              <a:t>z niego </a:t>
            </a:r>
            <a:r>
              <a:rPr lang="pl-PL" dirty="0" smtClean="0"/>
              <a:t>mechanizm </a:t>
            </a:r>
            <a:r>
              <a:rPr lang="pl-PL" dirty="0" smtClean="0"/>
              <a:t>Dodaj/Usuń/Edytuj, a zastąpiony zostanie linkiem </a:t>
            </a:r>
            <a:r>
              <a:rPr lang="pl-PL" dirty="0" smtClean="0"/>
              <a:t>Rezerwuj – na razie nieczynnym.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W widoku </a:t>
            </a:r>
            <a:r>
              <a:rPr lang="pl-PL" dirty="0" err="1" smtClean="0"/>
              <a:t>MojeApartamenty</a:t>
            </a:r>
            <a:r>
              <a:rPr lang="pl-PL" dirty="0" smtClean="0"/>
              <a:t> </a:t>
            </a:r>
            <a:r>
              <a:rPr lang="pl-PL" dirty="0" smtClean="0"/>
              <a:t>właściciel (lub administrator) </a:t>
            </a:r>
            <a:r>
              <a:rPr lang="pl-PL" dirty="0" smtClean="0"/>
              <a:t>będzie miał wgląd w listę swoich apartamentów, wraz z możliwością ich dodania, edycji</a:t>
            </a:r>
            <a:r>
              <a:rPr lang="pl-PL" dirty="0"/>
              <a:t> </a:t>
            </a:r>
            <a:r>
              <a:rPr lang="pl-PL" dirty="0" smtClean="0"/>
              <a:t>lub usunięcia </a:t>
            </a:r>
            <a:r>
              <a:rPr lang="pl-PL" dirty="0" smtClean="0"/>
              <a:t>(ostatnie tylko </a:t>
            </a:r>
            <a:r>
              <a:rPr lang="pl-PL" dirty="0" smtClean="0"/>
              <a:t>jeśli w apartamencie nie było jeszcze odwiedzających).</a:t>
            </a:r>
          </a:p>
        </p:txBody>
      </p:sp>
    </p:spTree>
    <p:extLst>
      <p:ext uri="{BB962C8B-B14F-4D97-AF65-F5344CB8AC3E}">
        <p14:creationId xmlns:p14="http://schemas.microsoft.com/office/powerpoint/2010/main" val="19931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MojeApartamenty</a:t>
            </a:r>
            <a:r>
              <a:rPr lang="pl-PL" dirty="0" smtClean="0"/>
              <a:t> – Tworzenie modelu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637112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Wyświetlanie w widoku </a:t>
            </a:r>
            <a:r>
              <a:rPr lang="pl-PL" dirty="0" smtClean="0"/>
              <a:t>danych na liście polega na zdefiniowaniu </a:t>
            </a:r>
            <a:r>
              <a:rPr lang="pl-PL" dirty="0" smtClean="0"/>
              <a:t>tabeli </a:t>
            </a:r>
            <a:r>
              <a:rPr lang="pl-PL" dirty="0" err="1" smtClean="0"/>
              <a:t>html</a:t>
            </a:r>
            <a:r>
              <a:rPr lang="pl-PL" dirty="0" smtClean="0"/>
              <a:t> (&lt;</a:t>
            </a:r>
            <a:r>
              <a:rPr lang="pl-PL" dirty="0" err="1" smtClean="0"/>
              <a:t>table</a:t>
            </a:r>
            <a:r>
              <a:rPr lang="pl-PL" dirty="0" smtClean="0"/>
              <a:t>&gt;), jej nagłówka, </a:t>
            </a:r>
            <a:r>
              <a:rPr lang="pl-PL" dirty="0" smtClean="0"/>
              <a:t>a następnie </a:t>
            </a:r>
            <a:r>
              <a:rPr lang="pl-PL" dirty="0" smtClean="0"/>
              <a:t>generowaniu w </a:t>
            </a:r>
            <a:r>
              <a:rPr lang="pl-PL" dirty="0"/>
              <a:t>pętli </a:t>
            </a:r>
            <a:r>
              <a:rPr lang="pl-PL" dirty="0" err="1" smtClean="0"/>
              <a:t>foreach</a:t>
            </a:r>
            <a:r>
              <a:rPr lang="pl-PL" dirty="0" smtClean="0"/>
              <a:t> </a:t>
            </a:r>
            <a:r>
              <a:rPr lang="pl-PL" dirty="0" smtClean="0"/>
              <a:t>kolejnych </a:t>
            </a:r>
            <a:r>
              <a:rPr lang="pl-PL" dirty="0" smtClean="0"/>
              <a:t>wierszy za pomocą elementu @</a:t>
            </a:r>
            <a:r>
              <a:rPr lang="pl-PL" dirty="0" err="1" smtClean="0"/>
              <a:t>Html.DisplayFor</a:t>
            </a:r>
            <a:r>
              <a:rPr lang="pl-PL" dirty="0" smtClean="0"/>
              <a:t>(). Wyświetlana wartość </a:t>
            </a:r>
            <a:r>
              <a:rPr lang="pl-PL" dirty="0" smtClean="0"/>
              <a:t>musi być podana bezpośrednio (nie </a:t>
            </a:r>
            <a:r>
              <a:rPr lang="pl-PL" dirty="0" smtClean="0"/>
              <a:t>może być </a:t>
            </a:r>
            <a:r>
              <a:rPr lang="pl-PL" dirty="0" smtClean="0"/>
              <a:t>wyrażeniem), </a:t>
            </a:r>
            <a:r>
              <a:rPr lang="pl-PL" dirty="0" smtClean="0"/>
              <a:t>dlatego do każdej wartości nie podanej bezpośrednio należy </a:t>
            </a:r>
            <a:r>
              <a:rPr lang="pl-PL" dirty="0" smtClean="0"/>
              <a:t>dodać </a:t>
            </a:r>
            <a:r>
              <a:rPr lang="pl-PL" dirty="0" smtClean="0"/>
              <a:t>publiczną </a:t>
            </a:r>
            <a:r>
              <a:rPr lang="pl-PL" dirty="0" smtClean="0"/>
              <a:t>właściwość tylko do odczytu. Właściwości tych nie można zdefiniować w klasie reprezentującej tabelę, gdyż doprowadziłoby to do dodania nadmiarowych kolumn. Trzeba w tym celu utworzyć nowy model.</a:t>
            </a:r>
            <a:endParaRPr lang="pl-PL" dirty="0" smtClean="0"/>
          </a:p>
          <a:p>
            <a:pPr marL="36576" indent="0">
              <a:buNone/>
            </a:pPr>
            <a:r>
              <a:rPr lang="pl-PL" dirty="0"/>
              <a:t>N</a:t>
            </a:r>
            <a:r>
              <a:rPr lang="pl-PL" dirty="0" smtClean="0"/>
              <a:t>owy model będzie </a:t>
            </a:r>
            <a:r>
              <a:rPr lang="pl-PL" dirty="0" smtClean="0"/>
              <a:t>reprezentował obiekty wyświetlane na liście. </a:t>
            </a:r>
            <a:r>
              <a:rPr lang="pl-PL" dirty="0"/>
              <a:t>Z</a:t>
            </a:r>
            <a:r>
              <a:rPr lang="pl-PL" dirty="0" smtClean="0"/>
              <a:t>ostanie on zdefiniowany </a:t>
            </a:r>
            <a:r>
              <a:rPr lang="pl-PL" dirty="0" smtClean="0"/>
              <a:t>w nowym pliku </a:t>
            </a:r>
            <a:r>
              <a:rPr lang="pl-PL" dirty="0" err="1" smtClean="0"/>
              <a:t>ApartamentyModels</a:t>
            </a:r>
            <a:r>
              <a:rPr lang="pl-PL" dirty="0" smtClean="0"/>
              <a:t> i zostanie nazwany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. Musi on zawierać te same pola co klasa Apartamenty, dlatego dodane zostanie do niego dziedziczenie z tej klasy. Ponadto dopisane zostaną następujące pola (tylko do odczytu):</a:t>
            </a:r>
          </a:p>
          <a:p>
            <a:r>
              <a:rPr lang="pl-PL" dirty="0" err="1" smtClean="0"/>
              <a:t>WlascicielImieNazwisko</a:t>
            </a:r>
            <a:r>
              <a:rPr lang="pl-PL" dirty="0" smtClean="0"/>
              <a:t> – imię i nazwisko właściciela</a:t>
            </a:r>
          </a:p>
          <a:p>
            <a:r>
              <a:rPr lang="pl-PL" dirty="0" smtClean="0"/>
              <a:t>Udogodnienia – lista </a:t>
            </a:r>
            <a:r>
              <a:rPr lang="pl-PL" dirty="0" smtClean="0"/>
              <a:t>udogodnień wypisana </a:t>
            </a:r>
            <a:r>
              <a:rPr lang="pl-PL" dirty="0" smtClean="0"/>
              <a:t>po przecinku</a:t>
            </a:r>
          </a:p>
          <a:p>
            <a:r>
              <a:rPr lang="pl-PL" dirty="0" err="1" smtClean="0"/>
              <a:t>IloscWizyt</a:t>
            </a:r>
            <a:r>
              <a:rPr lang="pl-PL" dirty="0" smtClean="0"/>
              <a:t> – ilość wizyt (zakończonych)</a:t>
            </a:r>
          </a:p>
          <a:p>
            <a:r>
              <a:rPr lang="pl-PL" dirty="0" smtClean="0"/>
              <a:t>Ocena – średnia ocena </a:t>
            </a:r>
            <a:r>
              <a:rPr lang="pl-PL" dirty="0" smtClean="0"/>
              <a:t>wizyt (jeżeli jakieś oceny istnieją)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Do modelu dodano też konstruktor przyjmujący obiekt klasy Apartamenty, przepisujący wszystkie wartości.</a:t>
            </a:r>
          </a:p>
        </p:txBody>
      </p:sp>
    </p:spTree>
    <p:extLst>
      <p:ext uri="{BB962C8B-B14F-4D97-AF65-F5344CB8AC3E}">
        <p14:creationId xmlns:p14="http://schemas.microsoft.com/office/powerpoint/2010/main" val="22959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Struktura projektu - </a:t>
            </a:r>
            <a:r>
              <a:rPr lang="pl-PL" dirty="0" err="1"/>
              <a:t>Controllers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3917032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/>
              <a:t>W folderze </a:t>
            </a:r>
            <a:r>
              <a:rPr lang="pl-PL" dirty="0" err="1"/>
              <a:t>Controllers</a:t>
            </a:r>
            <a:r>
              <a:rPr lang="pl-PL" dirty="0"/>
              <a:t> przechowywana jest lista kontrolerów. Kontrolery odpowiadają za </a:t>
            </a:r>
            <a:r>
              <a:rPr lang="pl-PL" dirty="0" smtClean="0"/>
              <a:t>działanie </a:t>
            </a:r>
            <a:r>
              <a:rPr lang="pl-PL" dirty="0"/>
              <a:t>aplikacji po stronie </a:t>
            </a:r>
            <a:r>
              <a:rPr lang="pl-PL" dirty="0" smtClean="0"/>
              <a:t>serwera. Kontrolery składają się z akcji, czyli funkcji wywoływanych przy ładowaniu stron. Mogą też zawierać funkcje pomocnicze nie będące akcjami.</a:t>
            </a:r>
          </a:p>
          <a:p>
            <a:pPr marL="36576" indent="0">
              <a:buNone/>
            </a:pPr>
            <a:r>
              <a:rPr lang="pl-PL" dirty="0" smtClean="0"/>
              <a:t>Kontroler jest  definiowany w klasie dziedziczącej </a:t>
            </a:r>
            <a:r>
              <a:rPr lang="pl-PL" dirty="0"/>
              <a:t>z klasy Controller. Jego nazwa musi się kończyć </a:t>
            </a:r>
            <a:r>
              <a:rPr lang="pl-PL" dirty="0" smtClean="0"/>
              <a:t>słowem „Controller”. </a:t>
            </a:r>
            <a:r>
              <a:rPr lang="pl-PL" dirty="0"/>
              <a:t>M</a:t>
            </a:r>
            <a:r>
              <a:rPr lang="pl-PL" dirty="0" smtClean="0"/>
              <a:t>usi też zawierać </a:t>
            </a:r>
            <a:r>
              <a:rPr lang="pl-PL" dirty="0"/>
              <a:t>co najmniej jedną </a:t>
            </a:r>
            <a:r>
              <a:rPr lang="pl-PL" dirty="0" smtClean="0"/>
              <a:t>akcję.</a:t>
            </a:r>
            <a:endParaRPr lang="pl-PL" dirty="0"/>
          </a:p>
          <a:p>
            <a:pPr marL="36576" indent="0">
              <a:buNone/>
            </a:pPr>
            <a:r>
              <a:rPr lang="pl-PL" dirty="0"/>
              <a:t>Domyślnie w projekcie znajdują się trzy kontrolery – </a:t>
            </a:r>
            <a:r>
              <a:rPr lang="pl-PL" dirty="0" err="1"/>
              <a:t>AccountController</a:t>
            </a:r>
            <a:r>
              <a:rPr lang="pl-PL" dirty="0"/>
              <a:t>, </a:t>
            </a:r>
            <a:r>
              <a:rPr lang="pl-PL" dirty="0" err="1"/>
              <a:t>ManageController</a:t>
            </a:r>
            <a:r>
              <a:rPr lang="pl-PL" dirty="0"/>
              <a:t> i </a:t>
            </a:r>
            <a:r>
              <a:rPr lang="pl-PL" dirty="0" err="1"/>
              <a:t>HomeController</a:t>
            </a:r>
            <a:r>
              <a:rPr lang="pl-PL" dirty="0"/>
              <a:t>. Dla dwóch pierwszych kontrolerów istnieją </a:t>
            </a:r>
            <a:r>
              <a:rPr lang="pl-PL" dirty="0" smtClean="0"/>
              <a:t>modele, z których korzystają. </a:t>
            </a:r>
            <a:r>
              <a:rPr lang="pl-PL" dirty="0" err="1"/>
              <a:t>HomeController</a:t>
            </a:r>
            <a:r>
              <a:rPr lang="pl-PL" dirty="0"/>
              <a:t> odpowiada tylko za wyświetlanie stałych danych – strony domowej, strony z kontaktami itd.. Nie operuje na </a:t>
            </a:r>
            <a:r>
              <a:rPr lang="pl-PL" dirty="0" smtClean="0"/>
              <a:t>danych zmiennych, </a:t>
            </a:r>
            <a:r>
              <a:rPr lang="pl-PL" dirty="0"/>
              <a:t>dlatego nie zdefiniowano dla niego modelu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5517233"/>
            <a:ext cx="2162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/>
              <a:t>MojeApartamenty</a:t>
            </a:r>
            <a:r>
              <a:rPr lang="pl-PL" dirty="0"/>
              <a:t> – Tworzenie modelu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457200" y="4968055"/>
            <a:ext cx="746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err="1" smtClean="0"/>
              <a:t>WlascicielImieNazwisko</a:t>
            </a:r>
            <a:r>
              <a:rPr lang="pl-PL" sz="1400" dirty="0" smtClean="0"/>
              <a:t> – z kontekstu przechowującego informacje o użytkownikach pobierany jest obiekt klasy </a:t>
            </a:r>
            <a:r>
              <a:rPr lang="pl-PL" sz="1400" dirty="0" err="1" smtClean="0"/>
              <a:t>ApplicationUser</a:t>
            </a:r>
            <a:r>
              <a:rPr lang="pl-PL" sz="1400" dirty="0"/>
              <a:t> </a:t>
            </a:r>
            <a:r>
              <a:rPr lang="pl-PL" sz="1400" dirty="0" smtClean="0"/>
              <a:t>o odpowiednim Id.  Następnie tworzony jest string w formacie „&lt;</a:t>
            </a:r>
            <a:r>
              <a:rPr lang="pl-PL" sz="1400" dirty="0" err="1" smtClean="0"/>
              <a:t>Imie</a:t>
            </a:r>
            <a:r>
              <a:rPr lang="pl-PL" sz="1400" dirty="0" smtClean="0"/>
              <a:t>&gt; &lt;Nazwisko&gt;”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smtClean="0"/>
              <a:t>Udogodnienia – jeżeli nie ma żadnych udogodnień, zwróć pusty string; jeśli są, pobierz listę nazw wszystkich dodanych udogodnień i połącz je po przecinku.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err="1" smtClean="0"/>
              <a:t>IliscWizyt</a:t>
            </a:r>
            <a:r>
              <a:rPr lang="pl-PL" sz="1400" dirty="0" smtClean="0"/>
              <a:t> – jeżeli nie ma wizyt, zwróć 0, jeżeli są, zwróć ilość wizyt zakończonych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smtClean="0"/>
              <a:t>Ocena – jeżeli nie </a:t>
            </a:r>
            <a:r>
              <a:rPr lang="pl-PL" sz="1400" dirty="0" smtClean="0"/>
              <a:t>ma żadnych wizyt lub żadna z wizyt nie ma oceny innej niż 0, </a:t>
            </a:r>
            <a:r>
              <a:rPr lang="pl-PL" sz="1400" dirty="0" smtClean="0"/>
              <a:t>zwróć 0, </a:t>
            </a:r>
            <a:r>
              <a:rPr lang="pl-PL" sz="1400" dirty="0" smtClean="0"/>
              <a:t>w przeciwnym razie</a:t>
            </a:r>
            <a:r>
              <a:rPr lang="pl-PL" sz="1400" dirty="0" smtClean="0"/>
              <a:t> </a:t>
            </a:r>
            <a:r>
              <a:rPr lang="pl-PL" sz="1400" dirty="0" smtClean="0"/>
              <a:t>wylicz średnią ocenę z </a:t>
            </a:r>
            <a:r>
              <a:rPr lang="pl-PL" sz="1400" dirty="0" smtClean="0"/>
              <a:t>wizyt dla których ocena nie wynosi 0.</a:t>
            </a:r>
            <a:endParaRPr lang="pl-PL" sz="1400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1700808"/>
            <a:ext cx="3096344" cy="3229615"/>
          </a:xfrm>
          <a:prstGeom prst="rect">
            <a:avLst/>
          </a:prstGeom>
        </p:spPr>
      </p:pic>
      <p:pic>
        <p:nvPicPr>
          <p:cNvPr id="10" name="Symbol zastępczy zawartości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3968" y="1700808"/>
            <a:ext cx="3134892" cy="3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/>
              <a:t>MojeApartamenty</a:t>
            </a:r>
            <a:r>
              <a:rPr lang="pl-PL" dirty="0"/>
              <a:t> – </a:t>
            </a:r>
            <a:r>
              <a:rPr lang="pl-PL" dirty="0" smtClean="0"/>
              <a:t>Zmiany w kontrolerze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388639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l-PL" sz="1800" dirty="0" smtClean="0"/>
              <a:t>Pierwotna postać akcji </a:t>
            </a:r>
            <a:r>
              <a:rPr lang="pl-PL" sz="1800" dirty="0" err="1" smtClean="0"/>
              <a:t>MojeApartamenty</a:t>
            </a:r>
            <a:r>
              <a:rPr lang="pl-PL" sz="1800" dirty="0" smtClean="0"/>
              <a:t>, skopiowanej z akcji Index:</a:t>
            </a:r>
            <a:endParaRPr lang="pl-PL" sz="1800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71403"/>
            <a:ext cx="3333750" cy="771525"/>
          </a:xfrm>
          <a:prstGeom prst="rect">
            <a:avLst/>
          </a:prstGeom>
        </p:spPr>
      </p:pic>
      <p:sp>
        <p:nvSpPr>
          <p:cNvPr id="8" name="Symbol zastępczy zawartości 5"/>
          <p:cNvSpPr txBox="1">
            <a:spLocks/>
          </p:cNvSpPr>
          <p:nvPr/>
        </p:nvSpPr>
        <p:spPr>
          <a:xfrm>
            <a:off x="457200" y="3125491"/>
            <a:ext cx="7467600" cy="4475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/>
              <a:buNone/>
            </a:pPr>
            <a:r>
              <a:rPr lang="pl-PL" sz="1800" dirty="0"/>
              <a:t>P</a:t>
            </a:r>
            <a:r>
              <a:rPr lang="pl-PL" sz="1800" dirty="0" smtClean="0"/>
              <a:t>ostać akcji </a:t>
            </a:r>
            <a:r>
              <a:rPr lang="pl-PL" sz="1800" dirty="0" err="1" smtClean="0"/>
              <a:t>MojeApartamenty</a:t>
            </a:r>
            <a:r>
              <a:rPr lang="pl-PL" sz="1800" dirty="0"/>
              <a:t> </a:t>
            </a:r>
            <a:r>
              <a:rPr lang="pl-PL" sz="1800" dirty="0" smtClean="0"/>
              <a:t>po zmianie:</a:t>
            </a:r>
            <a:endParaRPr lang="pl-PL" sz="1800" dirty="0"/>
          </a:p>
        </p:txBody>
      </p:sp>
      <p:sp>
        <p:nvSpPr>
          <p:cNvPr id="10" name="Symbol zastępczy zawartości 5"/>
          <p:cNvSpPr txBox="1">
            <a:spLocks/>
          </p:cNvSpPr>
          <p:nvPr/>
        </p:nvSpPr>
        <p:spPr>
          <a:xfrm>
            <a:off x="459559" y="5538340"/>
            <a:ext cx="7467600" cy="1131020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None/>
            </a:pPr>
            <a:r>
              <a:rPr lang="pl-PL" sz="2400" b="1" dirty="0" smtClean="0"/>
              <a:t>Działanie: </a:t>
            </a:r>
            <a:r>
              <a:rPr lang="pl-PL" sz="2400" dirty="0"/>
              <a:t>P</a:t>
            </a:r>
            <a:r>
              <a:rPr lang="pl-PL" sz="2400" dirty="0" smtClean="0"/>
              <a:t>obierz listę apartamentów, wraz z </a:t>
            </a:r>
            <a:r>
              <a:rPr lang="pl-PL" sz="2400" dirty="0" smtClean="0"/>
              <a:t>danymi o udogodnieniach i wizytach (</a:t>
            </a:r>
            <a:r>
              <a:rPr lang="pl-PL" sz="2400" dirty="0" err="1" smtClean="0"/>
              <a:t>Include</a:t>
            </a:r>
            <a:r>
              <a:rPr lang="pl-PL" sz="2400" dirty="0" smtClean="0"/>
              <a:t> – domyślnie te dane nie są zaczytywane), dla których </a:t>
            </a:r>
            <a:r>
              <a:rPr lang="pl-PL" sz="2400" dirty="0" smtClean="0"/>
              <a:t>właścicielem jest zalogowany użytkownik (</a:t>
            </a:r>
            <a:r>
              <a:rPr lang="pl-PL" sz="2400" dirty="0" err="1" smtClean="0"/>
              <a:t>Where</a:t>
            </a:r>
            <a:r>
              <a:rPr lang="pl-PL" sz="2400" dirty="0" smtClean="0"/>
              <a:t>), a następnie zamiast każdego elementu wyświetl wygenerowany z niego obiekt klasy </a:t>
            </a:r>
            <a:r>
              <a:rPr lang="pl-PL" sz="2400" dirty="0" err="1" smtClean="0"/>
              <a:t>ApartamentyDisplayViewModel</a:t>
            </a:r>
            <a:r>
              <a:rPr lang="pl-PL" sz="2400" dirty="0" smtClean="0"/>
              <a:t> (Select). Utworzoną listę przekaż do widoku.</a:t>
            </a:r>
            <a:endParaRPr lang="pl-PL" sz="24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42" y="3669852"/>
            <a:ext cx="42862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/>
              <a:t>MojeApartamenty</a:t>
            </a:r>
            <a:r>
              <a:rPr lang="pl-PL" dirty="0"/>
              <a:t> – Zmiany w </a:t>
            </a:r>
            <a:r>
              <a:rPr lang="pl-PL" dirty="0" smtClean="0"/>
              <a:t>widoku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l-PL" sz="2800" dirty="0" smtClean="0"/>
              <a:t>Również w widoku należy wprowadzić kilka zmian. Przede wszystkim należy zmienić typ przyjmowanego modelu (określonego w pierwszej linijce widoku). Zamiast:</a:t>
            </a:r>
          </a:p>
          <a:p>
            <a:pPr marL="36576" indent="0">
              <a:buNone/>
            </a:pP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@model </a:t>
            </a:r>
            <a:r>
              <a:rPr lang="pl-PL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IEnumerable</a:t>
            </a: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pl-PL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HotelMVC.Models.Apartamenty</a:t>
            </a: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36576" indent="0">
              <a:buNone/>
            </a:pPr>
            <a:r>
              <a:rPr lang="pl-PL" sz="2800" dirty="0" smtClean="0"/>
              <a:t>należy wstawić:</a:t>
            </a:r>
          </a:p>
          <a:p>
            <a:pPr marL="36576" indent="0">
              <a:buNone/>
            </a:pP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@</a:t>
            </a:r>
            <a:r>
              <a:rPr lang="pl-PL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model </a:t>
            </a:r>
            <a:r>
              <a:rPr lang="pl-PL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IEnumerable</a:t>
            </a: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pl-PL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HotelMVC.Models.ApartamentyDisplayViewModel</a:t>
            </a:r>
            <a:r>
              <a:rPr lang="pl-PL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36576" indent="0">
              <a:buNone/>
            </a:pPr>
            <a:r>
              <a:rPr lang="pl-PL" sz="2800" dirty="0" smtClean="0"/>
              <a:t>Następnie należy dodać odpowiednie kolumny w nagłówku i w wyliczeniu.</a:t>
            </a:r>
            <a:endParaRPr lang="pl-PL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/>
              <a:t>MojeApartamenty</a:t>
            </a:r>
            <a:r>
              <a:rPr lang="pl-PL" dirty="0"/>
              <a:t> – Zmiany w </a:t>
            </a:r>
            <a:r>
              <a:rPr lang="pl-PL" dirty="0" smtClean="0"/>
              <a:t>widoku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829" y="1600200"/>
            <a:ext cx="3476342" cy="4525963"/>
          </a:xfrm>
          <a:prstGeom prst="rect">
            <a:avLst/>
          </a:prstGeom>
        </p:spPr>
      </p:pic>
      <p:pic>
        <p:nvPicPr>
          <p:cNvPr id="9" name="Symbol zastępczy zawartości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7200" y="1600200"/>
            <a:ext cx="3657600" cy="38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 smtClean="0"/>
              <a:t>MojeApartamenty</a:t>
            </a:r>
            <a:r>
              <a:rPr lang="pl-PL" dirty="0" smtClean="0"/>
              <a:t> – Widok końcowy</a:t>
            </a:r>
            <a:endParaRPr lang="pl-PL" dirty="0"/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4425"/>
            <a:ext cx="7467600" cy="41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Widoki </a:t>
            </a:r>
            <a:r>
              <a:rPr lang="pl-PL" dirty="0" err="1" smtClean="0"/>
              <a:t>Details</a:t>
            </a:r>
            <a:r>
              <a:rPr lang="pl-PL" dirty="0" smtClean="0"/>
              <a:t> i </a:t>
            </a:r>
            <a:r>
              <a:rPr lang="pl-PL" dirty="0" err="1" smtClean="0"/>
              <a:t>Delete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2908920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Widoki </a:t>
            </a:r>
            <a:r>
              <a:rPr lang="pl-PL" dirty="0" err="1" smtClean="0"/>
              <a:t>Details</a:t>
            </a:r>
            <a:r>
              <a:rPr lang="pl-PL" dirty="0" smtClean="0"/>
              <a:t> i </a:t>
            </a:r>
            <a:r>
              <a:rPr lang="pl-PL" dirty="0" err="1" smtClean="0"/>
              <a:t>Delete</a:t>
            </a:r>
            <a:r>
              <a:rPr lang="pl-PL" dirty="0"/>
              <a:t> </a:t>
            </a:r>
            <a:r>
              <a:rPr lang="pl-PL" dirty="0" smtClean="0"/>
              <a:t>prezentują dane na temat apartamentu, bez możliwości ich zmiany. W tych widokach należy wprowadzić zmiany analogiczne, jak w widoku </a:t>
            </a:r>
            <a:r>
              <a:rPr lang="pl-PL" dirty="0" err="1" smtClean="0"/>
              <a:t>MojeApartamenty</a:t>
            </a:r>
            <a:r>
              <a:rPr lang="pl-PL" dirty="0" smtClean="0"/>
              <a:t> – zmienić model z Apartamenty na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 w akcjach i widokach oraz dodać wyświetlanie odpowiednich </a:t>
            </a:r>
            <a:r>
              <a:rPr lang="pl-PL" dirty="0" smtClean="0"/>
              <a:t>właściwości.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N</a:t>
            </a:r>
            <a:r>
              <a:rPr lang="pl-PL" dirty="0" smtClean="0"/>
              <a:t>ależy tutaj, </a:t>
            </a:r>
            <a:r>
              <a:rPr lang="pl-PL" dirty="0" smtClean="0"/>
              <a:t>tak </a:t>
            </a:r>
            <a:r>
              <a:rPr lang="pl-PL" dirty="0" smtClean="0"/>
              <a:t>samo jak </a:t>
            </a:r>
            <a:r>
              <a:rPr lang="pl-PL" dirty="0" smtClean="0"/>
              <a:t>w liście apartamentów, </a:t>
            </a:r>
            <a:r>
              <a:rPr lang="pl-PL" dirty="0" smtClean="0"/>
              <a:t>dołączyć do modelu ścieżkę </a:t>
            </a:r>
            <a:r>
              <a:rPr lang="pl-PL" dirty="0" smtClean="0"/>
              <a:t>do </a:t>
            </a:r>
            <a:r>
              <a:rPr lang="pl-PL" dirty="0" smtClean="0"/>
              <a:t>obiektów Udogodnienia i Wizyty </a:t>
            </a:r>
            <a:r>
              <a:rPr lang="pl-PL" dirty="0" smtClean="0"/>
              <a:t>(funkcja </a:t>
            </a:r>
            <a:r>
              <a:rPr lang="pl-PL" dirty="0" err="1" smtClean="0"/>
              <a:t>Include</a:t>
            </a:r>
            <a:r>
              <a:rPr lang="pl-PL" dirty="0" smtClean="0"/>
              <a:t>). Jest to wymagane aby poprawnie wygenerować wartości takie jak ilość wizyt i lista udogodnień</a:t>
            </a:r>
            <a:r>
              <a:rPr lang="pl-PL" dirty="0" smtClean="0"/>
              <a:t>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Dodatkowo należy uniemożliwić wywołanie akcji </a:t>
            </a:r>
            <a:r>
              <a:rPr lang="pl-PL" dirty="0" err="1" smtClean="0"/>
              <a:t>Delete</a:t>
            </a:r>
            <a:r>
              <a:rPr lang="pl-PL" dirty="0" smtClean="0"/>
              <a:t>, jeżeli apartament ma już wizyty – tę zmianę należy wprowadzić na interfejsie </a:t>
            </a:r>
            <a:r>
              <a:rPr lang="pl-PL" dirty="0" err="1" smtClean="0"/>
              <a:t>MojeApartamenty</a:t>
            </a:r>
            <a:r>
              <a:rPr lang="pl-PL" dirty="0"/>
              <a:t>: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509120"/>
            <a:ext cx="62674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Widoki </a:t>
            </a:r>
            <a:r>
              <a:rPr lang="pl-PL" dirty="0" err="1"/>
              <a:t>Details</a:t>
            </a:r>
            <a:r>
              <a:rPr lang="pl-PL" dirty="0"/>
              <a:t> i </a:t>
            </a:r>
            <a:r>
              <a:rPr lang="pl-PL" dirty="0" err="1" smtClean="0"/>
              <a:t>Delete</a:t>
            </a:r>
            <a:r>
              <a:rPr lang="pl-PL" dirty="0" smtClean="0"/>
              <a:t> - Zmiany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647" y="1412637"/>
            <a:ext cx="3060204" cy="471657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12637"/>
            <a:ext cx="3246591" cy="25924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145987"/>
            <a:ext cx="3243474" cy="25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Details</a:t>
            </a:r>
            <a:r>
              <a:rPr lang="pl-PL" dirty="0" smtClean="0"/>
              <a:t> – </a:t>
            </a:r>
            <a:r>
              <a:rPr lang="pl-PL" dirty="0"/>
              <a:t>Widok końcowy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4425"/>
            <a:ext cx="7467600" cy="41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 smtClean="0"/>
              <a:t>Delete</a:t>
            </a:r>
            <a:r>
              <a:rPr lang="pl-PL" dirty="0" smtClean="0"/>
              <a:t> – </a:t>
            </a:r>
            <a:r>
              <a:rPr lang="pl-PL" dirty="0"/>
              <a:t>Widok końcowy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4425"/>
            <a:ext cx="7467600" cy="41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Widoki </a:t>
            </a:r>
            <a:r>
              <a:rPr lang="pl-PL" dirty="0" err="1" smtClean="0"/>
              <a:t>Create</a:t>
            </a:r>
            <a:r>
              <a:rPr lang="pl-PL" dirty="0" smtClean="0"/>
              <a:t> i Edit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Widoki </a:t>
            </a:r>
            <a:r>
              <a:rPr lang="pl-PL" dirty="0" err="1" smtClean="0"/>
              <a:t>Create</a:t>
            </a:r>
            <a:r>
              <a:rPr lang="pl-PL" dirty="0" smtClean="0"/>
              <a:t> i Edit powinny mieć ten sam wygląd, gdyż każdą wprowadzoną przez właściciela daną można zmodyfikować.</a:t>
            </a:r>
          </a:p>
          <a:p>
            <a:pPr marL="36576" indent="0">
              <a:buNone/>
            </a:pPr>
            <a:r>
              <a:rPr lang="pl-PL" dirty="0" smtClean="0"/>
              <a:t>Do edycji dostępne będzie każde pole, z wyjątkiem automatycznie generowanego </a:t>
            </a:r>
            <a:r>
              <a:rPr lang="pl-PL" dirty="0" smtClean="0"/>
              <a:t>id </a:t>
            </a:r>
            <a:r>
              <a:rPr lang="pl-PL" dirty="0" smtClean="0"/>
              <a:t>apartamentu oraz </a:t>
            </a:r>
            <a:r>
              <a:rPr lang="pl-PL" dirty="0" smtClean="0"/>
              <a:t>id </a:t>
            </a:r>
            <a:r>
              <a:rPr lang="pl-PL" dirty="0" smtClean="0"/>
              <a:t>właściciela, do którego będzie przypisywane </a:t>
            </a:r>
            <a:r>
              <a:rPr lang="pl-PL" dirty="0" smtClean="0"/>
              <a:t>id </a:t>
            </a:r>
            <a:r>
              <a:rPr lang="pl-PL" dirty="0" smtClean="0"/>
              <a:t>obecnie zalogowanego </a:t>
            </a:r>
            <a:r>
              <a:rPr lang="pl-PL" dirty="0" smtClean="0"/>
              <a:t>użytkownika. </a:t>
            </a:r>
            <a:r>
              <a:rPr lang="pl-PL" dirty="0" smtClean="0"/>
              <a:t>Dostępna będzie również lista udogodnień do wyboru, zaprezentowana w formie </a:t>
            </a:r>
            <a:r>
              <a:rPr lang="pl-PL" dirty="0" err="1" smtClean="0"/>
              <a:t>checkboxów</a:t>
            </a:r>
            <a:r>
              <a:rPr lang="pl-PL" dirty="0" smtClean="0"/>
              <a:t>. Niestety wykonanie takiej listy wiąże się z pewnymi trudnościami.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/>
              <a:t>Do akcji POST nie są przekazywane właściwości typu List&lt;&gt;, a </a:t>
            </a:r>
            <a:r>
              <a:rPr lang="pl-PL" dirty="0" smtClean="0"/>
              <a:t>dane </a:t>
            </a:r>
            <a:r>
              <a:rPr lang="pl-PL" dirty="0" smtClean="0"/>
              <a:t>przekazywane przez </a:t>
            </a:r>
            <a:r>
              <a:rPr lang="pl-PL" dirty="0" err="1" smtClean="0"/>
              <a:t>ViewBag</a:t>
            </a:r>
            <a:r>
              <a:rPr lang="pl-PL" dirty="0" smtClean="0"/>
              <a:t> czy </a:t>
            </a:r>
            <a:r>
              <a:rPr lang="pl-PL" dirty="0" err="1" smtClean="0"/>
              <a:t>ViewData</a:t>
            </a:r>
            <a:r>
              <a:rPr lang="pl-PL" dirty="0"/>
              <a:t> </a:t>
            </a:r>
            <a:r>
              <a:rPr lang="pl-PL" dirty="0" smtClean="0"/>
              <a:t>są</a:t>
            </a:r>
            <a:r>
              <a:rPr lang="pl-PL" dirty="0" smtClean="0"/>
              <a:t> </a:t>
            </a:r>
            <a:r>
              <a:rPr lang="pl-PL" dirty="0" smtClean="0"/>
              <a:t>widoczne jedynie na linii komunikacji widok-kontroler </a:t>
            </a:r>
            <a:r>
              <a:rPr lang="pl-PL" dirty="0" smtClean="0"/>
              <a:t>i nie są dostępne po wejściu </a:t>
            </a:r>
            <a:r>
              <a:rPr lang="pl-PL" dirty="0" smtClean="0"/>
              <a:t>do akcji POST. Z kolei przechowywanie listy w </a:t>
            </a:r>
            <a:r>
              <a:rPr lang="pl-PL" dirty="0" err="1" smtClean="0"/>
              <a:t>Session</a:t>
            </a:r>
            <a:r>
              <a:rPr lang="pl-PL" dirty="0" smtClean="0"/>
              <a:t> (obiekt trzymany przez całą sesję) nie zapisuje wprowadzonych w widoku zmian.</a:t>
            </a:r>
          </a:p>
          <a:p>
            <a:pPr marL="36576" indent="0">
              <a:buNone/>
            </a:pPr>
            <a:r>
              <a:rPr lang="pl-PL" dirty="0" smtClean="0"/>
              <a:t>Po długich poszukiwaniach natrafiono na działające rozwiązanie. Wymaga ono utworzenia nowego modelu, </a:t>
            </a:r>
            <a:r>
              <a:rPr lang="pl-PL" dirty="0" err="1" smtClean="0"/>
              <a:t>ApartamentyEditViewModel</a:t>
            </a:r>
            <a:r>
              <a:rPr lang="pl-P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Struktura projektu - Akcje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205064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b="1" dirty="0"/>
              <a:t>Akcje</a:t>
            </a:r>
            <a:r>
              <a:rPr lang="pl-PL" dirty="0"/>
              <a:t> to </a:t>
            </a:r>
            <a:r>
              <a:rPr lang="pl-PL" dirty="0" smtClean="0"/>
              <a:t>metody </a:t>
            </a:r>
            <a:r>
              <a:rPr lang="pl-PL" dirty="0"/>
              <a:t>wykonywane przy wczytywaniu strony. Każda strona musi mieć zdefiniowaną akcję o nazwie zgodnej z jej nazwą</a:t>
            </a:r>
            <a:r>
              <a:rPr lang="pl-PL" dirty="0" smtClean="0"/>
              <a:t>. Jeżeli ładowana jest strona o adresie …/XYZ/ABC, na serwerze wywoływana jest akcja ABC z kontrolera XYZ.</a:t>
            </a:r>
          </a:p>
          <a:p>
            <a:pPr marL="36576" indent="0">
              <a:buNone/>
            </a:pPr>
            <a:r>
              <a:rPr lang="pl-PL" dirty="0" smtClean="0"/>
              <a:t>Akcja </a:t>
            </a:r>
            <a:r>
              <a:rPr lang="pl-PL" dirty="0"/>
              <a:t>zwraca obiekt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ActionResult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/>
              <a:t>(lub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Task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ActionResult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</a:t>
            </a:r>
            <a:r>
              <a:rPr lang="pl-PL" dirty="0"/>
              <a:t>w przypadku akcji asynchronicznych). Może przyjmować parametry jak normalna funkcja.</a:t>
            </a:r>
          </a:p>
          <a:p>
            <a:pPr marL="36576" indent="0">
              <a:buNone/>
            </a:pPr>
            <a:r>
              <a:rPr lang="pl-PL" dirty="0"/>
              <a:t>Domyślna akcja kontrolera ma nazwę </a:t>
            </a:r>
            <a:r>
              <a:rPr lang="pl-PL" dirty="0" smtClean="0"/>
              <a:t>Index – jeżeli ładowana strona ma adres …/XYZ, wywoływana jest akcja Index z kontrolera XYZ.</a:t>
            </a:r>
            <a:endParaRPr lang="pl-PL" dirty="0"/>
          </a:p>
          <a:p>
            <a:pPr marL="36576" indent="0">
              <a:buNone/>
            </a:pPr>
            <a:r>
              <a:rPr lang="pl-PL" dirty="0" smtClean="0"/>
              <a:t>Najczęściej akcja kończy się instrukcją return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View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r>
              <a:rPr lang="pl-PL" dirty="0" smtClean="0"/>
              <a:t>. Taka instrukcja zwraca widok o </a:t>
            </a:r>
            <a:r>
              <a:rPr lang="pl-PL" dirty="0"/>
              <a:t>nazwie odpowiadającej nazwie </a:t>
            </a:r>
            <a:r>
              <a:rPr lang="pl-PL" dirty="0" smtClean="0"/>
              <a:t>metody.</a:t>
            </a:r>
          </a:p>
          <a:p>
            <a:pPr marL="36576" indent="0">
              <a:buNone/>
            </a:pPr>
            <a:r>
              <a:rPr lang="pl-PL" dirty="0" smtClean="0"/>
              <a:t>Do innych popularnych instrukcji używanych jako wynik akcji należą: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RedirectToAction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(przekierowanie </a:t>
            </a:r>
            <a:r>
              <a:rPr lang="pl-PL" dirty="0"/>
              <a:t>do innej akcji w innym </a:t>
            </a:r>
            <a:r>
              <a:rPr lang="pl-PL" dirty="0" smtClean="0"/>
              <a:t>kontrolerze) lub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Partial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pl-PL" dirty="0" smtClean="0"/>
              <a:t>(zwraca widok częściowy – widoki częściowe zostaną opisane później).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5805264"/>
            <a:ext cx="2000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Widoki </a:t>
            </a:r>
            <a:r>
              <a:rPr lang="pl-PL" dirty="0" err="1"/>
              <a:t>Create</a:t>
            </a:r>
            <a:r>
              <a:rPr lang="pl-PL" dirty="0"/>
              <a:t> i </a:t>
            </a:r>
            <a:r>
              <a:rPr lang="pl-PL" dirty="0" smtClean="0"/>
              <a:t>Edit – Tworzenie modelu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548880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l-PL" dirty="0" smtClean="0"/>
              <a:t>Model </a:t>
            </a:r>
            <a:r>
              <a:rPr lang="pl-PL" dirty="0" err="1" smtClean="0"/>
              <a:t>ApartamentyEditViewModel</a:t>
            </a:r>
            <a:r>
              <a:rPr lang="pl-PL" dirty="0" smtClean="0"/>
              <a:t> będzie się składał z czterech pól – apartamentu, listy wszystkich dostępnych udogodnień, listy wybranych udogodnień i tablicy identyfikatorów wybranych udogodnień</a:t>
            </a:r>
            <a:r>
              <a:rPr lang="pl-PL" dirty="0" smtClean="0"/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4306888"/>
            <a:ext cx="47053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Create</a:t>
            </a:r>
            <a:r>
              <a:rPr lang="pl-PL" dirty="0" smtClean="0"/>
              <a:t> – Zmiany w kontrolerze (akcja GET)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764903"/>
          </a:xfrm>
        </p:spPr>
        <p:txBody>
          <a:bodyPr>
            <a:normAutofit lnSpcReduction="10000"/>
          </a:bodyPr>
          <a:lstStyle/>
          <a:p>
            <a:pPr marL="36576" indent="0">
              <a:buNone/>
            </a:pPr>
            <a:r>
              <a:rPr lang="pl-PL" dirty="0" smtClean="0"/>
              <a:t>Domyślnie do widoku </a:t>
            </a:r>
            <a:r>
              <a:rPr lang="pl-PL" dirty="0" err="1" smtClean="0"/>
              <a:t>Create</a:t>
            </a:r>
            <a:r>
              <a:rPr lang="pl-PL" dirty="0" smtClean="0"/>
              <a:t> nie jest przekazywany obiekt – wtedy widok tworzy nowy obiekt i jego używa jako modelu. W rozpatrywanym przypadku obiekt nie będzie wartością domyślną – trzeba przypisać do niego dane </a:t>
            </a:r>
            <a:r>
              <a:rPr lang="pl-PL" dirty="0" smtClean="0"/>
              <a:t>początkowe.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4365104"/>
            <a:ext cx="4743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Create</a:t>
            </a:r>
            <a:r>
              <a:rPr lang="pl-PL" dirty="0" smtClean="0"/>
              <a:t> – Zmiany w kontrolerze (akcja POST)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709120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akcji POST należy wprowadzić następujące zmiany:</a:t>
            </a:r>
          </a:p>
          <a:p>
            <a:r>
              <a:rPr lang="pl-PL" dirty="0" smtClean="0"/>
              <a:t>Zmienić typ argumentu </a:t>
            </a:r>
            <a:r>
              <a:rPr lang="pl-PL" dirty="0" smtClean="0"/>
              <a:t>wejściowego z Apartamenty na </a:t>
            </a:r>
            <a:r>
              <a:rPr lang="pl-PL" dirty="0" err="1" smtClean="0"/>
              <a:t>ApartamentyEditViewModel</a:t>
            </a:r>
            <a:endParaRPr lang="pl-PL" dirty="0" smtClean="0"/>
          </a:p>
          <a:p>
            <a:r>
              <a:rPr lang="pl-PL" dirty="0" smtClean="0"/>
              <a:t>Pobrać z modelu apartament i dodać go do bazy</a:t>
            </a:r>
          </a:p>
          <a:p>
            <a:r>
              <a:rPr lang="pl-PL" dirty="0" smtClean="0"/>
              <a:t>Dodać do bazy odpowiednie obiekty klasy </a:t>
            </a:r>
            <a:r>
              <a:rPr lang="pl-PL" dirty="0" err="1" smtClean="0"/>
              <a:t>UdogodnieniaApartamenty</a:t>
            </a:r>
            <a:r>
              <a:rPr lang="pl-PL" dirty="0"/>
              <a:t> </a:t>
            </a:r>
            <a:r>
              <a:rPr lang="pl-PL" dirty="0" smtClean="0"/>
              <a:t>korzystając z podanej listy identyfikatorów</a:t>
            </a:r>
          </a:p>
          <a:p>
            <a:r>
              <a:rPr lang="pl-PL" dirty="0" smtClean="0"/>
              <a:t>Po udanym zapisie </a:t>
            </a:r>
            <a:r>
              <a:rPr lang="pl-PL" dirty="0" smtClean="0"/>
              <a:t>przekierować </a:t>
            </a:r>
            <a:r>
              <a:rPr lang="pl-PL" dirty="0" smtClean="0"/>
              <a:t>na stronę </a:t>
            </a:r>
            <a:r>
              <a:rPr lang="pl-PL" dirty="0" err="1" smtClean="0"/>
              <a:t>MojeApartamenty</a:t>
            </a:r>
            <a:endParaRPr lang="pl-PL" dirty="0" smtClean="0"/>
          </a:p>
          <a:p>
            <a:r>
              <a:rPr lang="pl-PL" dirty="0" smtClean="0"/>
              <a:t>W przypadku błędu i powrotu do strony </a:t>
            </a:r>
            <a:r>
              <a:rPr lang="pl-PL" dirty="0" err="1" smtClean="0"/>
              <a:t>Create</a:t>
            </a:r>
            <a:r>
              <a:rPr lang="pl-PL" dirty="0" smtClean="0"/>
              <a:t> ponownie wygenerować dla modelu listy </a:t>
            </a:r>
            <a:r>
              <a:rPr lang="pl-PL" dirty="0" smtClean="0"/>
              <a:t>udogodnień, identyczne jak w akcji GET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37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Widok </a:t>
            </a:r>
            <a:r>
              <a:rPr lang="pl-PL" dirty="0" err="1"/>
              <a:t>Create</a:t>
            </a:r>
            <a:r>
              <a:rPr lang="pl-PL" dirty="0"/>
              <a:t> – Zmiany w kontrolerze (akcja POST)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6817"/>
            <a:ext cx="7467600" cy="40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Edit – Zmiany w kontrolerze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pl-PL" dirty="0" smtClean="0"/>
              <a:t>Zmiany w akcji GET należy dokonać analogicznie jak w przypadku widoku </a:t>
            </a:r>
            <a:r>
              <a:rPr lang="pl-PL" dirty="0" err="1" smtClean="0"/>
              <a:t>Create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W </a:t>
            </a:r>
            <a:r>
              <a:rPr lang="pl-PL" dirty="0" smtClean="0"/>
              <a:t>przypadku akcji POST należy przed dodaniem wybranych udogodnień usunąć </a:t>
            </a:r>
            <a:r>
              <a:rPr lang="pl-PL" dirty="0" smtClean="0"/>
              <a:t>wszystkie</a:t>
            </a:r>
            <a:r>
              <a:rPr lang="pl-PL" dirty="0" smtClean="0"/>
              <a:t> </a:t>
            </a:r>
            <a:r>
              <a:rPr lang="pl-PL" dirty="0" smtClean="0"/>
              <a:t>udogodnienia, które wcześniej były zdefiniowane dla apartamentu – pozostałe zmiany należy również przeprowadzić analogicznie jak w </a:t>
            </a:r>
            <a:r>
              <a:rPr lang="pl-PL" dirty="0" err="1" smtClean="0"/>
              <a:t>Create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Widoki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smtClean="0"/>
              <a:t>i Edit – Zmiany w widoku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188840"/>
          </a:xfrm>
        </p:spPr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widoku dodano poniższy fragment. Należy pamiętać o odpowiedniej nazwie i id obiektu. Kolejne </a:t>
            </a:r>
            <a:r>
              <a:rPr lang="pl-PL" dirty="0" err="1" smtClean="0"/>
              <a:t>checkboxy</a:t>
            </a:r>
            <a:r>
              <a:rPr lang="pl-PL" dirty="0" smtClean="0"/>
              <a:t> generowane są dla każdego udogodnienia pobranego z bazy. Jeżeli zostanie on znaleziony na liście wybranych, oznaczany jest jako „</a:t>
            </a:r>
            <a:r>
              <a:rPr lang="pl-PL" dirty="0" err="1" smtClean="0"/>
              <a:t>checked</a:t>
            </a:r>
            <a:r>
              <a:rPr lang="pl-PL" dirty="0" smtClean="0"/>
              <a:t>”.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3" y="4024200"/>
            <a:ext cx="7780393" cy="22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Widoki </a:t>
            </a:r>
            <a:r>
              <a:rPr lang="pl-PL" dirty="0" err="1" smtClean="0"/>
              <a:t>Create</a:t>
            </a:r>
            <a:r>
              <a:rPr lang="pl-PL" dirty="0" smtClean="0"/>
              <a:t> i Edit – Pozostałe zmiany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Oprócz dodania do widoków listy </a:t>
            </a:r>
            <a:r>
              <a:rPr lang="pl-PL" dirty="0" err="1" smtClean="0"/>
              <a:t>checkboxów</a:t>
            </a:r>
            <a:r>
              <a:rPr lang="pl-PL" dirty="0" smtClean="0"/>
              <a:t>, należy również usunąć z nich pole </a:t>
            </a:r>
            <a:r>
              <a:rPr lang="pl-PL" dirty="0" err="1" smtClean="0"/>
              <a:t>IdWlasciciel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Należy również poprawić ścieżkę dostępu do wszystkich pól – ponieważ apartament nie jest podawany bezpośrednio tylko przez właściwość Apartament. Każde odwołanie </a:t>
            </a:r>
            <a:r>
              <a:rPr lang="pl-PL" dirty="0" err="1" smtClean="0"/>
              <a:t>model.XXX</a:t>
            </a:r>
            <a:r>
              <a:rPr lang="pl-PL" dirty="0" smtClean="0"/>
              <a:t> należy zamienić na </a:t>
            </a:r>
            <a:r>
              <a:rPr lang="pl-PL" dirty="0" err="1" smtClean="0"/>
              <a:t>model.Apartament.XXX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Ponadto w ostatnim divie, zawierającym link ze ścieżką powrotu, należy zmienić ścieżkę z Index na </a:t>
            </a:r>
            <a:r>
              <a:rPr lang="pl-PL" dirty="0" err="1" smtClean="0"/>
              <a:t>MojeApartamenty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41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Widoki </a:t>
            </a:r>
            <a:r>
              <a:rPr lang="pl-PL" dirty="0" err="1" smtClean="0"/>
              <a:t>Create</a:t>
            </a:r>
            <a:r>
              <a:rPr lang="pl-PL" dirty="0" smtClean="0"/>
              <a:t> i Edit – Uwagi do listy </a:t>
            </a:r>
            <a:r>
              <a:rPr lang="pl-PL" dirty="0" err="1" smtClean="0"/>
              <a:t>checkboxów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 wykonaniu listy </a:t>
            </a:r>
            <a:r>
              <a:rPr lang="pl-PL" dirty="0" err="1" smtClean="0"/>
              <a:t>checkboxów</a:t>
            </a:r>
            <a:r>
              <a:rPr lang="pl-PL" dirty="0" smtClean="0"/>
              <a:t> zorientowano się, że całą operację można było wykonać znacznie łatwiej – wystarczyło, aby model </a:t>
            </a:r>
            <a:r>
              <a:rPr lang="pl-PL" dirty="0" err="1" smtClean="0"/>
              <a:t>ApartamentyEditViewModel</a:t>
            </a:r>
            <a:r>
              <a:rPr lang="pl-PL" dirty="0" smtClean="0"/>
              <a:t> został wykonany podobnie jak wcześniejszy model </a:t>
            </a:r>
            <a:r>
              <a:rPr lang="pl-PL" dirty="0" err="1" smtClean="0"/>
              <a:t>ApartamentyDisplayViewModel</a:t>
            </a:r>
            <a:r>
              <a:rPr lang="pl-PL" dirty="0" smtClean="0"/>
              <a:t> – na zasadzie dziedziczenia z klasy Apartamenty. Dodatkowymi właściwościami byłyby </a:t>
            </a:r>
            <a:r>
              <a:rPr lang="pl-PL" dirty="0" err="1" smtClean="0"/>
              <a:t>WszystkieUdogodnienia</a:t>
            </a:r>
            <a:r>
              <a:rPr lang="pl-PL" dirty="0" smtClean="0"/>
              <a:t> typu List&lt;Udogodnienia&gt; i </a:t>
            </a:r>
            <a:r>
              <a:rPr lang="pl-PL" dirty="0" err="1" smtClean="0"/>
              <a:t>WybraneUdogodnieniaIds</a:t>
            </a:r>
            <a:r>
              <a:rPr lang="pl-PL" dirty="0" smtClean="0"/>
              <a:t> typu </a:t>
            </a:r>
            <a:r>
              <a:rPr lang="pl-PL" dirty="0" err="1" smtClean="0"/>
              <a:t>int</a:t>
            </a:r>
            <a:r>
              <a:rPr lang="pl-PL" dirty="0" smtClean="0"/>
              <a:t>[]. Dodatkowo dodane zostałoby przypisywanie ich wartości w konstruktorze, co oszczędziłoby konieczności przypisywania ich wartości w akcji. W dalszej części aplikacji listy </a:t>
            </a:r>
            <a:r>
              <a:rPr lang="pl-PL" dirty="0" err="1" smtClean="0"/>
              <a:t>checkboxów</a:t>
            </a:r>
            <a:r>
              <a:rPr lang="pl-PL" dirty="0" smtClean="0"/>
              <a:t> wykonywano już w ten sposób.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1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Widok </a:t>
            </a:r>
            <a:r>
              <a:rPr lang="pl-PL" dirty="0" err="1" smtClean="0"/>
              <a:t>Create</a:t>
            </a:r>
            <a:r>
              <a:rPr lang="pl-PL" dirty="0" smtClean="0"/>
              <a:t> – Widok końcowy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Widok Edit – Widok końcowy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0706"/>
            <a:ext cx="74676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projektu - </a:t>
            </a:r>
            <a:r>
              <a:rPr lang="pl-PL" dirty="0" err="1" smtClean="0"/>
              <a:t>Views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3124944"/>
          </a:xfrm>
        </p:spPr>
        <p:txBody>
          <a:bodyPr>
            <a:normAutofit fontScale="5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Podczas dodawania kontrolerów</a:t>
            </a:r>
            <a:r>
              <a:rPr lang="pl-PL" dirty="0" smtClean="0"/>
              <a:t>, w folderze </a:t>
            </a:r>
            <a:r>
              <a:rPr lang="pl-PL" dirty="0" err="1" smtClean="0"/>
              <a:t>Views</a:t>
            </a:r>
            <a:r>
              <a:rPr lang="pl-PL" dirty="0" smtClean="0"/>
              <a:t> </a:t>
            </a:r>
            <a:r>
              <a:rPr lang="pl-PL" dirty="0" smtClean="0"/>
              <a:t>automatycznie tworzą </a:t>
            </a:r>
            <a:r>
              <a:rPr lang="pl-PL" dirty="0" smtClean="0"/>
              <a:t>się </a:t>
            </a:r>
            <a:r>
              <a:rPr lang="pl-PL" dirty="0" err="1" smtClean="0"/>
              <a:t>podfoldery</a:t>
            </a:r>
            <a:r>
              <a:rPr lang="pl-PL" dirty="0" smtClean="0"/>
              <a:t> o odpowiadającej im nazwie. Zawierają one widoki, które można </a:t>
            </a:r>
            <a:r>
              <a:rPr lang="pl-PL" dirty="0" smtClean="0"/>
              <a:t>wyświetlić w przeglądarce. </a:t>
            </a:r>
          </a:p>
          <a:p>
            <a:pPr marL="36576" indent="0">
              <a:buNone/>
            </a:pPr>
            <a:r>
              <a:rPr lang="pl-PL" dirty="0" smtClean="0"/>
              <a:t>Oprócz </a:t>
            </a:r>
            <a:r>
              <a:rPr lang="pl-PL" dirty="0" err="1" smtClean="0"/>
              <a:t>podfolderów</a:t>
            </a:r>
            <a:r>
              <a:rPr lang="pl-PL" dirty="0" smtClean="0"/>
              <a:t> odpowiadających kontrolerom, istnieje także folder </a:t>
            </a:r>
            <a:r>
              <a:rPr lang="pl-PL" dirty="0" err="1" smtClean="0"/>
              <a:t>Shared</a:t>
            </a:r>
            <a:r>
              <a:rPr lang="pl-PL" dirty="0" smtClean="0"/>
              <a:t>. W nim przechowywana jest zawartość współdzielona, np. </a:t>
            </a:r>
            <a:r>
              <a:rPr lang="pl-PL" dirty="0" smtClean="0"/>
              <a:t>wygląd </a:t>
            </a:r>
            <a:r>
              <a:rPr lang="pl-PL" dirty="0" smtClean="0"/>
              <a:t>strony </a:t>
            </a:r>
            <a:r>
              <a:rPr lang="pl-PL" dirty="0" smtClean="0"/>
              <a:t>master (</a:t>
            </a:r>
            <a:r>
              <a:rPr lang="pl-PL" dirty="0"/>
              <a:t>plik _</a:t>
            </a:r>
            <a:r>
              <a:rPr lang="pl-PL" dirty="0" err="1"/>
              <a:t>Layout.cshtml</a:t>
            </a:r>
            <a:r>
              <a:rPr lang="pl-PL" dirty="0" smtClean="0"/>
              <a:t>).</a:t>
            </a:r>
          </a:p>
          <a:p>
            <a:pPr marL="36576" indent="0">
              <a:buNone/>
            </a:pPr>
            <a:r>
              <a:rPr lang="pl-PL" dirty="0" smtClean="0"/>
              <a:t>Widoki </a:t>
            </a:r>
            <a:r>
              <a:rPr lang="pl-PL" dirty="0" smtClean="0"/>
              <a:t>mają </a:t>
            </a:r>
            <a:r>
              <a:rPr lang="pl-PL" dirty="0" err="1" smtClean="0"/>
              <a:t>fotmat</a:t>
            </a:r>
            <a:r>
              <a:rPr lang="pl-PL" dirty="0" smtClean="0"/>
              <a:t> .</a:t>
            </a:r>
            <a:r>
              <a:rPr lang="pl-PL" dirty="0" err="1" smtClean="0"/>
              <a:t>cshtml</a:t>
            </a:r>
            <a:r>
              <a:rPr lang="pl-PL" dirty="0" smtClean="0"/>
              <a:t>, co </a:t>
            </a:r>
            <a:r>
              <a:rPr lang="pl-PL" dirty="0" smtClean="0"/>
              <a:t>odpowiada połączeniu pliku .</a:t>
            </a:r>
            <a:r>
              <a:rPr lang="pl-PL" dirty="0" err="1" smtClean="0"/>
              <a:t>cs</a:t>
            </a:r>
            <a:r>
              <a:rPr lang="pl-PL" dirty="0" smtClean="0"/>
              <a:t> i .</a:t>
            </a:r>
            <a:r>
              <a:rPr lang="pl-PL" dirty="0" err="1" smtClean="0"/>
              <a:t>html</a:t>
            </a:r>
            <a:r>
              <a:rPr lang="pl-PL" dirty="0" smtClean="0"/>
              <a:t>. </a:t>
            </a:r>
            <a:r>
              <a:rPr lang="pl-PL" dirty="0" smtClean="0"/>
              <a:t>Można </a:t>
            </a:r>
            <a:r>
              <a:rPr lang="pl-PL" dirty="0" smtClean="0"/>
              <a:t>tam używać przeplatających się struktur </a:t>
            </a:r>
            <a:r>
              <a:rPr lang="pl-PL" dirty="0" smtClean="0"/>
              <a:t>języków C# i HTML. </a:t>
            </a:r>
            <a:r>
              <a:rPr lang="pl-PL" dirty="0" smtClean="0"/>
              <a:t>Użycie elementu języka C# sygnalizowane jest znakiem </a:t>
            </a:r>
            <a:r>
              <a:rPr lang="pl-PL" dirty="0" smtClean="0"/>
              <a:t>@, a języka HTML – </a:t>
            </a:r>
            <a:r>
              <a:rPr lang="pl-PL" dirty="0" err="1" smtClean="0"/>
              <a:t>tag</a:t>
            </a:r>
            <a:r>
              <a:rPr lang="pl-PL" dirty="0" smtClean="0"/>
              <a:t>.</a:t>
            </a:r>
            <a:endParaRPr lang="pl-PL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600200"/>
            <a:ext cx="2714625" cy="480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5" y="4725144"/>
            <a:ext cx="2505075" cy="19335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487" y="4768006"/>
            <a:ext cx="21050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7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Zarządzanie użytkownikami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 </a:t>
            </a:r>
            <a:r>
              <a:rPr lang="pl-PL" dirty="0" smtClean="0"/>
              <a:t>tworzonej </a:t>
            </a:r>
            <a:r>
              <a:rPr lang="pl-PL" dirty="0" smtClean="0"/>
              <a:t>aplikacji założono, że </a:t>
            </a:r>
            <a:r>
              <a:rPr lang="pl-PL" dirty="0" smtClean="0"/>
              <a:t>zarządzanie użytkownikami przebiega w następujący sposób: nowy użytkownik może zarejestrować swoje konto sam, jednak konto takie ma jedynie uprawnienie klienta. Konta z uprawnieniami administratora lub właściciela mogą być zakładane jedynie po zalogowaniu do aplikacji przez innego użytkownika, posiadającego uprawnienia administratora. Aby umożliwić obsługę tego systemu dodano następujące widoki:</a:t>
            </a:r>
          </a:p>
          <a:p>
            <a:r>
              <a:rPr lang="pl-PL" dirty="0" err="1" smtClean="0"/>
              <a:t>UserList</a:t>
            </a:r>
            <a:r>
              <a:rPr lang="pl-PL" dirty="0" smtClean="0"/>
              <a:t> – lista wszystkich użytkowników</a:t>
            </a:r>
          </a:p>
          <a:p>
            <a:r>
              <a:rPr lang="pl-PL" dirty="0" err="1" smtClean="0"/>
              <a:t>Create</a:t>
            </a:r>
            <a:r>
              <a:rPr lang="pl-PL" dirty="0" smtClean="0"/>
              <a:t> – utwórz użytkownika</a:t>
            </a:r>
          </a:p>
          <a:p>
            <a:r>
              <a:rPr lang="pl-PL" dirty="0" smtClean="0"/>
              <a:t>Edit – zmodyfikuj użytkownika</a:t>
            </a:r>
          </a:p>
          <a:p>
            <a:r>
              <a:rPr lang="pl-PL" dirty="0" err="1" smtClean="0"/>
              <a:t>Delete</a:t>
            </a:r>
            <a:r>
              <a:rPr lang="pl-PL" dirty="0" smtClean="0"/>
              <a:t> – usuń użytkownika</a:t>
            </a:r>
          </a:p>
        </p:txBody>
      </p:sp>
    </p:spTree>
    <p:extLst>
      <p:ext uri="{BB962C8B-B14F-4D97-AF65-F5344CB8AC3E}">
        <p14:creationId xmlns:p14="http://schemas.microsoft.com/office/powerpoint/2010/main" val="338740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Zarządzanie użytkownikami – </a:t>
            </a:r>
            <a:r>
              <a:rPr lang="pl-PL" dirty="0"/>
              <a:t>W</a:t>
            </a:r>
            <a:r>
              <a:rPr lang="pl-PL" dirty="0" smtClean="0"/>
              <a:t>idok </a:t>
            </a:r>
            <a:r>
              <a:rPr lang="pl-PL" dirty="0" err="1" smtClean="0"/>
              <a:t>Create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utworzyć widok </a:t>
            </a:r>
            <a:r>
              <a:rPr lang="pl-PL" dirty="0" err="1" smtClean="0"/>
              <a:t>Create</a:t>
            </a:r>
            <a:r>
              <a:rPr lang="pl-PL" dirty="0" smtClean="0"/>
              <a:t>, należało skopiować widok i akcje Register i przemianować je na </a:t>
            </a:r>
            <a:r>
              <a:rPr lang="pl-PL" dirty="0" err="1" smtClean="0"/>
              <a:t>Create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Z akcji POST </a:t>
            </a:r>
            <a:r>
              <a:rPr lang="pl-PL" dirty="0" err="1" smtClean="0"/>
              <a:t>Create</a:t>
            </a:r>
            <a:r>
              <a:rPr lang="pl-PL" dirty="0" smtClean="0"/>
              <a:t> należało usunąć linijkę wywołującą funkcję logowania nowego użytkownika (</a:t>
            </a:r>
            <a:r>
              <a:rPr lang="pl-PL" dirty="0" err="1" smtClean="0"/>
              <a:t>SignInManager.SignInAsync</a:t>
            </a:r>
            <a:r>
              <a:rPr lang="pl-PL" dirty="0" smtClean="0"/>
              <a:t>).</a:t>
            </a:r>
          </a:p>
          <a:p>
            <a:pPr marL="36576" indent="0">
              <a:buNone/>
            </a:pPr>
            <a:r>
              <a:rPr lang="pl-PL" dirty="0" smtClean="0"/>
              <a:t>Z akcji GET Register usunięto tworzenie </a:t>
            </a:r>
            <a:r>
              <a:rPr lang="pl-PL" dirty="0" smtClean="0"/>
              <a:t>listy </a:t>
            </a:r>
            <a:r>
              <a:rPr lang="pl-PL" dirty="0" smtClean="0"/>
              <a:t>rozwijanej, a z widoku Register usunięto fragment odpowiadający za jej wyświetlanie. Natomiast w akcji POST Register ustawiono właściwość Uprawnienie sztywno na 3 (zwykły użytkownik).</a:t>
            </a:r>
          </a:p>
        </p:txBody>
      </p:sp>
    </p:spTree>
    <p:extLst>
      <p:ext uri="{BB962C8B-B14F-4D97-AF65-F5344CB8AC3E}">
        <p14:creationId xmlns:p14="http://schemas.microsoft.com/office/powerpoint/2010/main" val="35345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Zarządzanie użytkownikami – </a:t>
            </a:r>
            <a:r>
              <a:rPr lang="pl-PL" dirty="0" smtClean="0"/>
              <a:t>Widok </a:t>
            </a:r>
            <a:r>
              <a:rPr lang="pl-PL" dirty="0" err="1"/>
              <a:t>Create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Zarządzanie </a:t>
            </a:r>
            <a:r>
              <a:rPr lang="pl-PL" dirty="0"/>
              <a:t>użytkownikami – </a:t>
            </a:r>
            <a:r>
              <a:rPr lang="pl-PL" dirty="0" smtClean="0"/>
              <a:t>Widok </a:t>
            </a:r>
            <a:r>
              <a:rPr lang="pl-PL" dirty="0" smtClean="0"/>
              <a:t>Register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Zarządzanie użytkownikami – </a:t>
            </a:r>
            <a:r>
              <a:rPr lang="pl-PL" dirty="0" smtClean="0"/>
              <a:t>Widok </a:t>
            </a:r>
            <a:r>
              <a:rPr lang="pl-PL" dirty="0" smtClean="0"/>
              <a:t>Edit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2692896"/>
          </a:xfrm>
        </p:spPr>
        <p:txBody>
          <a:bodyPr>
            <a:normAutofit fontScale="4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utworzyć widok Edit, należało skopiować widok i akcje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smtClean="0"/>
              <a:t>i przemianować je na Edit. Ponieważ w wykorzystywanym modelu </a:t>
            </a:r>
            <a:r>
              <a:rPr lang="pl-PL" dirty="0" err="1" smtClean="0"/>
              <a:t>RegisterViewModel</a:t>
            </a:r>
            <a:r>
              <a:rPr lang="pl-PL" dirty="0" smtClean="0"/>
              <a:t> nie ma określonego Id modelu, utworzono nowy model </a:t>
            </a:r>
            <a:r>
              <a:rPr lang="pl-PL" dirty="0" err="1" smtClean="0"/>
              <a:t>EditUserViewModel</a:t>
            </a:r>
            <a:r>
              <a:rPr lang="pl-PL" dirty="0" smtClean="0"/>
              <a:t>, będący kopią poprzedniego modelu, z dodanym polem Id i usuniętymi polami </a:t>
            </a:r>
            <a:r>
              <a:rPr lang="pl-PL" dirty="0" err="1" smtClean="0"/>
              <a:t>Password</a:t>
            </a:r>
            <a:r>
              <a:rPr lang="pl-PL" dirty="0" smtClean="0"/>
              <a:t> i </a:t>
            </a:r>
            <a:r>
              <a:rPr lang="pl-PL" dirty="0" err="1" smtClean="0"/>
              <a:t>ConfirmPassword</a:t>
            </a:r>
            <a:r>
              <a:rPr lang="pl-PL" dirty="0" smtClean="0"/>
              <a:t> (przy edycji nie mogą one być zmieniane). Ten model należało przypisać do widoku i wszystkich akcji Edit. Postać akcji GET przedstawiono poniżej. W akcji POST należało zamienić fragment:</a:t>
            </a:r>
          </a:p>
          <a:p>
            <a:pPr marL="36576" indent="0">
              <a:buNone/>
            </a:pP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ApplicationUser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model.Email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36576" indent="0">
              <a:buNone/>
            </a:pP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UserManager.CreateAsync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model.Password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6576" indent="0">
              <a:buNone/>
            </a:pPr>
            <a:r>
              <a:rPr lang="pl-PL" dirty="0"/>
              <a:t>n</a:t>
            </a:r>
            <a:r>
              <a:rPr lang="pl-PL" dirty="0" smtClean="0"/>
              <a:t>a:</a:t>
            </a:r>
          </a:p>
          <a:p>
            <a:pPr marL="36576" indent="0">
              <a:buNone/>
            </a:pP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UserManager.FindById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model.Id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6576" indent="0">
              <a:buNone/>
            </a:pP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user.UserName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model.Email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6576" indent="0">
              <a:buNone/>
            </a:pP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//przypisania kolejnych pól z modelu do pobranego użytkownika</a:t>
            </a:r>
          </a:p>
          <a:p>
            <a:pPr marL="36576" indent="0">
              <a:buNone/>
            </a:pP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UserManager.UpdateAsync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38" y="4293097"/>
            <a:ext cx="6350324" cy="24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Zarządzanie użytkownikami – </a:t>
            </a:r>
            <a:r>
              <a:rPr lang="pl-PL" dirty="0" smtClean="0"/>
              <a:t>Widok </a:t>
            </a:r>
            <a:r>
              <a:rPr lang="pl-PL" dirty="0"/>
              <a:t>Edit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Zarządzanie użytkownikami </a:t>
            </a:r>
            <a:r>
              <a:rPr lang="pl-PL" dirty="0" smtClean="0"/>
              <a:t>–Widok </a:t>
            </a:r>
            <a:r>
              <a:rPr lang="pl-PL" dirty="0" err="1" smtClean="0"/>
              <a:t>UserList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525963"/>
          </a:xfrm>
        </p:spPr>
        <p:txBody>
          <a:bodyPr>
            <a:normAutofit fontScale="70000" lnSpcReduction="20000"/>
          </a:bodyPr>
          <a:lstStyle/>
          <a:p>
            <a:pPr marL="36576" indent="0">
              <a:buNone/>
            </a:pPr>
            <a:r>
              <a:rPr lang="pl-PL" dirty="0" smtClean="0"/>
              <a:t>Widok </a:t>
            </a:r>
            <a:r>
              <a:rPr lang="pl-PL" dirty="0" err="1" smtClean="0"/>
              <a:t>UserList</a:t>
            </a:r>
            <a:r>
              <a:rPr lang="pl-PL" dirty="0" smtClean="0"/>
              <a:t> jest wygenerowanym automatycznie widokiem typu List z modelem będącym listą obiektów typu </a:t>
            </a:r>
            <a:r>
              <a:rPr lang="pl-PL" dirty="0" err="1" smtClean="0"/>
              <a:t>ApplicationUser</a:t>
            </a:r>
            <a:r>
              <a:rPr lang="pl-PL" dirty="0" smtClean="0"/>
              <a:t>.</a:t>
            </a:r>
          </a:p>
          <a:p>
            <a:pPr marL="36576" indent="0">
              <a:buNone/>
            </a:pPr>
            <a:r>
              <a:rPr lang="pl-PL" dirty="0" smtClean="0"/>
              <a:t>Większość pól wygenerowanych automatycznie zostanie usuniętych i zostaną jedynie: Imię, Nazwisko, Email i Uprawnienie.</a:t>
            </a:r>
          </a:p>
          <a:p>
            <a:pPr marL="36576" indent="0">
              <a:buNone/>
            </a:pPr>
            <a:r>
              <a:rPr lang="pl-PL" dirty="0"/>
              <a:t>P</a:t>
            </a:r>
            <a:r>
              <a:rPr lang="pl-PL" dirty="0" smtClean="0"/>
              <a:t>onieważ </a:t>
            </a:r>
            <a:r>
              <a:rPr lang="pl-PL" dirty="0" smtClean="0"/>
              <a:t>uprawnienie jest obiektem typu </a:t>
            </a:r>
            <a:r>
              <a:rPr lang="pl-PL" dirty="0" err="1" smtClean="0"/>
              <a:t>int</a:t>
            </a:r>
            <a:r>
              <a:rPr lang="pl-PL" dirty="0" smtClean="0"/>
              <a:t>, dodano </a:t>
            </a:r>
            <a:r>
              <a:rPr lang="pl-PL" dirty="0" smtClean="0"/>
              <a:t>nową właściwość </a:t>
            </a:r>
            <a:r>
              <a:rPr lang="pl-PL" dirty="0" smtClean="0"/>
              <a:t>do klasy </a:t>
            </a:r>
            <a:r>
              <a:rPr lang="pl-PL" dirty="0" err="1" smtClean="0"/>
              <a:t>ApplcationUser</a:t>
            </a:r>
            <a:r>
              <a:rPr lang="pl-PL" dirty="0" smtClean="0"/>
              <a:t>. Właściwość jest tylko do odczytu i zwraca nazwę uprawnienia w zależności od numeru jaki reprezentuje.</a:t>
            </a:r>
          </a:p>
          <a:p>
            <a:pPr marL="36576" indent="0">
              <a:buNone/>
            </a:pPr>
            <a:r>
              <a:rPr lang="pl-PL" dirty="0" smtClean="0"/>
              <a:t>W akcji przekazywana jest do widoku lista użytkowników pobierana za pomocą wyrażenia </a:t>
            </a:r>
            <a:r>
              <a:rPr lang="pl-PL" dirty="0" err="1" smtClean="0"/>
              <a:t>UserManager.Users</a:t>
            </a:r>
            <a:r>
              <a:rPr lang="pl-PL" dirty="0" smtClean="0"/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516733"/>
            <a:ext cx="2351052" cy="2692896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94" y="5589240"/>
            <a:ext cx="33718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Zarządzanie użytkownikami – </a:t>
            </a:r>
            <a:r>
              <a:rPr lang="pl-PL" dirty="0" smtClean="0"/>
              <a:t>Widok </a:t>
            </a:r>
            <a:r>
              <a:rPr lang="pl-PL" dirty="0" err="1"/>
              <a:t>UserList</a:t>
            </a:r>
            <a:r>
              <a:rPr lang="pl-PL" dirty="0"/>
              <a:t> 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Zarządzanie użytkownikami – </a:t>
            </a:r>
            <a:r>
              <a:rPr lang="pl-PL" dirty="0" smtClean="0"/>
              <a:t>Widok </a:t>
            </a:r>
            <a:r>
              <a:rPr lang="pl-PL" dirty="0" err="1" smtClean="0"/>
              <a:t>Delete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540767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Widok </a:t>
            </a:r>
            <a:r>
              <a:rPr lang="pl-PL" dirty="0" err="1" smtClean="0"/>
              <a:t>Delete</a:t>
            </a:r>
            <a:r>
              <a:rPr lang="pl-PL" dirty="0" smtClean="0"/>
              <a:t>, podobnie jak </a:t>
            </a:r>
            <a:r>
              <a:rPr lang="pl-PL" dirty="0" err="1" smtClean="0"/>
              <a:t>UserList</a:t>
            </a:r>
            <a:r>
              <a:rPr lang="pl-PL" dirty="0" smtClean="0"/>
              <a:t>, został wygenerowany automatycznie i oczyszczony z nadmiarowych pól. Akcje powiązane z widokiem </a:t>
            </a:r>
            <a:r>
              <a:rPr lang="pl-PL" dirty="0" err="1" smtClean="0"/>
              <a:t>Delete</a:t>
            </a:r>
            <a:r>
              <a:rPr lang="pl-PL" dirty="0" smtClean="0"/>
              <a:t> są skopiowanymi i zmodyfikowanymi akcjami usuwania apartamentów i mają </a:t>
            </a:r>
            <a:r>
              <a:rPr lang="pl-PL" dirty="0" smtClean="0"/>
              <a:t>postać jak przedstawiono poniżej.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" y="3317353"/>
            <a:ext cx="4591050" cy="2533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323531"/>
            <a:ext cx="35337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Zarządzanie użytkownikami – </a:t>
            </a:r>
            <a:r>
              <a:rPr lang="pl-PL" dirty="0" smtClean="0"/>
              <a:t>Widok </a:t>
            </a:r>
            <a:r>
              <a:rPr lang="pl-PL" dirty="0" err="1"/>
              <a:t>Delete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Dodawanie modelu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6382"/>
            <a:ext cx="7467600" cy="339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8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Edycja własnego konta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Domyślnie w aplikacji MVC w ustawieniach konta można zmieniać jedynie hasło (można także definiować logowania z zewnętrznych kont i numery telefonów, jednak w tym przypadku aplikacja tego nie obejmuje, dlatego tę część należy usunąć).</a:t>
            </a:r>
          </a:p>
          <a:p>
            <a:pPr marL="36576" indent="0">
              <a:buNone/>
            </a:pPr>
            <a:r>
              <a:rPr lang="pl-PL" dirty="0" smtClean="0"/>
              <a:t>Aby dodać możliwość zmiany innych pól użytkownika, należy dokonać następujących zmian:</a:t>
            </a:r>
          </a:p>
          <a:p>
            <a:r>
              <a:rPr lang="pl-PL" b="1" dirty="0" smtClean="0"/>
              <a:t>W modelu</a:t>
            </a:r>
            <a:r>
              <a:rPr lang="pl-PL" dirty="0" smtClean="0"/>
              <a:t>: do modelu </a:t>
            </a:r>
            <a:r>
              <a:rPr lang="pl-PL" dirty="0" err="1" smtClean="0"/>
              <a:t>IndexViewModel</a:t>
            </a:r>
            <a:r>
              <a:rPr lang="pl-PL" dirty="0" smtClean="0"/>
              <a:t> w pliku </a:t>
            </a:r>
            <a:r>
              <a:rPr lang="pl-PL" dirty="0" err="1" smtClean="0"/>
              <a:t>ManageViewModels.cs</a:t>
            </a:r>
            <a:r>
              <a:rPr lang="pl-PL" dirty="0" smtClean="0"/>
              <a:t> dodać pola </a:t>
            </a:r>
            <a:r>
              <a:rPr lang="pl-PL" dirty="0" err="1" smtClean="0"/>
              <a:t>Imie</a:t>
            </a:r>
            <a:r>
              <a:rPr lang="pl-PL" dirty="0" smtClean="0"/>
              <a:t>, Nazwisko i Email, takie jak w modelu </a:t>
            </a:r>
            <a:r>
              <a:rPr lang="pl-PL" dirty="0" err="1" smtClean="0"/>
              <a:t>RegisterViewModel</a:t>
            </a:r>
            <a:r>
              <a:rPr lang="pl-PL" dirty="0" smtClean="0"/>
              <a:t>. Usunąć wszystkie pozostałe pola, z wyjątkiem </a:t>
            </a:r>
            <a:r>
              <a:rPr lang="pl-PL" dirty="0" err="1" smtClean="0"/>
              <a:t>HasPassword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54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Edycja własnego konta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b="1" dirty="0" smtClean="0"/>
              <a:t>W widoku</a:t>
            </a:r>
            <a:r>
              <a:rPr lang="pl-PL" dirty="0" smtClean="0"/>
              <a:t>: w widoku Index kontrolera </a:t>
            </a:r>
            <a:r>
              <a:rPr lang="pl-PL" dirty="0" err="1" smtClean="0"/>
              <a:t>Manage</a:t>
            </a:r>
            <a:r>
              <a:rPr lang="pl-PL" dirty="0" smtClean="0"/>
              <a:t> wkleić fragmenty z widoku </a:t>
            </a:r>
            <a:r>
              <a:rPr lang="pl-PL" dirty="0" err="1" smtClean="0"/>
              <a:t>Accout</a:t>
            </a:r>
            <a:r>
              <a:rPr lang="pl-PL" dirty="0" smtClean="0"/>
              <a:t>/Edit odpowiadające za edycję emaila, imienia i nazwiska oraz przycisk Zapisz. Następnie otoczyć fragment widoku obejmujący wszystkie edytowalne pola i przycisk Zapisz odpowiednio skonfigurowanym fragmentem @</a:t>
            </a:r>
            <a:r>
              <a:rPr lang="pl-PL" dirty="0" err="1" smtClean="0"/>
              <a:t>using</a:t>
            </a:r>
            <a:r>
              <a:rPr lang="pl-PL" dirty="0" smtClean="0"/>
              <a:t> (</a:t>
            </a:r>
            <a:r>
              <a:rPr lang="pl-PL" dirty="0" err="1" smtClean="0"/>
              <a:t>Html.BeginForm</a:t>
            </a:r>
            <a:r>
              <a:rPr lang="pl-PL" dirty="0" smtClean="0"/>
              <a:t>(…)) { } opisanym wcześniej. Usunąć zakomentowane fragmenty (aby nie zaciemniały kodu) oraz fragment odpowiadający za zewnętrzne logowanie.</a:t>
            </a:r>
          </a:p>
          <a:p>
            <a:r>
              <a:rPr lang="pl-PL" b="1" dirty="0" smtClean="0"/>
              <a:t>W kontrolerze</a:t>
            </a:r>
            <a:r>
              <a:rPr lang="pl-PL" dirty="0" smtClean="0"/>
              <a:t>: w akcji GET Index pobrać zalogowanego użytkownika, przypisać jego dane do obiektu </a:t>
            </a:r>
            <a:r>
              <a:rPr lang="pl-PL" dirty="0" err="1" smtClean="0"/>
              <a:t>IndexViewModel</a:t>
            </a:r>
            <a:r>
              <a:rPr lang="pl-PL" dirty="0" smtClean="0"/>
              <a:t> i przekazać go do widoku. Utworzyć akcję POST Index, która sprawdza, czy model jest poprawny (</a:t>
            </a:r>
            <a:r>
              <a:rPr lang="pl-PL" dirty="0" err="1" smtClean="0"/>
              <a:t>ModelState.IsValid</a:t>
            </a:r>
            <a:r>
              <a:rPr lang="pl-PL" dirty="0" smtClean="0"/>
              <a:t>), jeżeli nie, to wraca do widoku, a jeśli tak, pobiera zalogowanego użytkownika, modyfikuje jego pola i zapisuje podobnie jak w </a:t>
            </a:r>
            <a:r>
              <a:rPr lang="pl-PL" dirty="0" err="1" smtClean="0"/>
              <a:t>Account</a:t>
            </a:r>
            <a:r>
              <a:rPr lang="pl-PL" dirty="0" smtClean="0"/>
              <a:t>/Edit, a następnie wraca do strony domowej.</a:t>
            </a:r>
          </a:p>
        </p:txBody>
      </p:sp>
    </p:spTree>
    <p:extLst>
      <p:ext uri="{BB962C8B-B14F-4D97-AF65-F5344CB8AC3E}">
        <p14:creationId xmlns:p14="http://schemas.microsoft.com/office/powerpoint/2010/main" val="8332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Edycja własnego konta – </a:t>
            </a:r>
            <a:r>
              <a:rPr lang="pl-PL" dirty="0" smtClean="0"/>
              <a:t>Widok </a:t>
            </a:r>
            <a:r>
              <a:rPr lang="pl-PL" dirty="0" smtClean="0"/>
              <a:t>końcowy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3789"/>
            <a:ext cx="7467600" cy="45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Wyszukiwanie apartamentów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Automatycznie wygenerowany widok Apartamenty/Index, którego zawartość wykorzystano do utworzenia listy apartamentów dla właściciela, posłuży w aplikacji jako ekran wyszukiwania apartamentów zgodnych z wymaganiami klienta.</a:t>
            </a:r>
          </a:p>
          <a:p>
            <a:pPr marL="36576" indent="0">
              <a:buNone/>
            </a:pPr>
            <a:r>
              <a:rPr lang="pl-PL" dirty="0" smtClean="0"/>
              <a:t>Do parametrów uwzględnionych w wyszukiwaniu będą należeć: miasto, ilość osób, cena minimalna i maksymalna, data dostępności i udogodnienia.</a:t>
            </a:r>
          </a:p>
          <a:p>
            <a:pPr marL="36576" indent="0">
              <a:buNone/>
            </a:pPr>
            <a:r>
              <a:rPr lang="pl-PL" dirty="0" smtClean="0"/>
              <a:t>Apartamenty zgodne z wymaganiami wyświetlane będą w kolejności najlepiej ocenianych, a następnie po nazwie.</a:t>
            </a:r>
          </a:p>
          <a:p>
            <a:pPr marL="36576" indent="0">
              <a:buNone/>
            </a:pPr>
            <a:r>
              <a:rPr lang="pl-PL" dirty="0" smtClean="0"/>
              <a:t>Lista apartamentów będzie się znajdowała na osobnym widoku, wygenerowanym wewnątrz widoku Index.</a:t>
            </a:r>
          </a:p>
        </p:txBody>
      </p:sp>
    </p:spTree>
    <p:extLst>
      <p:ext uri="{BB962C8B-B14F-4D97-AF65-F5344CB8AC3E}">
        <p14:creationId xmlns:p14="http://schemas.microsoft.com/office/powerpoint/2010/main" val="23376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Widoki częściowe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 smtClean="0"/>
              <a:t>Widoki częściowe (</a:t>
            </a:r>
            <a:r>
              <a:rPr lang="pl-PL" dirty="0" err="1" smtClean="0"/>
              <a:t>partial</a:t>
            </a:r>
            <a:r>
              <a:rPr lang="pl-PL" dirty="0" smtClean="0"/>
              <a:t> </a:t>
            </a:r>
            <a:r>
              <a:rPr lang="pl-PL" dirty="0" err="1" smtClean="0"/>
              <a:t>views</a:t>
            </a:r>
            <a:r>
              <a:rPr lang="pl-PL" dirty="0" smtClean="0"/>
              <a:t>) służą do wydzielenia </a:t>
            </a:r>
            <a:r>
              <a:rPr lang="pl-PL" dirty="0" smtClean="0"/>
              <a:t>danej części </a:t>
            </a:r>
            <a:r>
              <a:rPr lang="pl-PL" dirty="0" smtClean="0"/>
              <a:t>interfejsu strony, którą następnie można kilkakrotnie wykorzystywać. Tworzy się je także w celu oddzielenia jednego fragmentu interfejsu od drugiego, aby pokazać ich odrębność.</a:t>
            </a:r>
          </a:p>
          <a:p>
            <a:r>
              <a:rPr lang="pl-PL" dirty="0" smtClean="0"/>
              <a:t>Widok częściowy może być wywoływany z wnętrza widoku głównego bezpośrednio lub przez akcję zwracającą wynik </a:t>
            </a:r>
            <a:r>
              <a:rPr lang="pl-PL" dirty="0" err="1" smtClean="0"/>
              <a:t>Partial</a:t>
            </a:r>
            <a:r>
              <a:rPr lang="pl-PL" dirty="0" smtClean="0"/>
              <a:t>(</a:t>
            </a:r>
            <a:r>
              <a:rPr lang="pl-PL" i="1" dirty="0" smtClean="0"/>
              <a:t>widok</a:t>
            </a:r>
            <a:r>
              <a:rPr lang="pl-PL" dirty="0" smtClean="0"/>
              <a:t>).</a:t>
            </a:r>
          </a:p>
          <a:p>
            <a:r>
              <a:rPr lang="pl-PL" dirty="0" smtClean="0"/>
              <a:t>Ma on osobny model, a także osobne </a:t>
            </a:r>
            <a:r>
              <a:rPr lang="pl-PL" dirty="0" err="1" smtClean="0"/>
              <a:t>ViewBag</a:t>
            </a:r>
            <a:r>
              <a:rPr lang="pl-PL" dirty="0" smtClean="0"/>
              <a:t>, </a:t>
            </a:r>
            <a:r>
              <a:rPr lang="pl-PL" dirty="0" err="1" smtClean="0"/>
              <a:t>ViewData</a:t>
            </a:r>
            <a:r>
              <a:rPr lang="pl-PL" dirty="0" smtClean="0"/>
              <a:t> i inne elementy.</a:t>
            </a:r>
          </a:p>
          <a:p>
            <a:r>
              <a:rPr lang="pl-PL" dirty="0" smtClean="0"/>
              <a:t>Wywoływane w widoku częściowym skrypty powinny być definiowane w widoku głównym.</a:t>
            </a:r>
          </a:p>
          <a:p>
            <a:r>
              <a:rPr lang="pl-PL" dirty="0" smtClean="0"/>
              <a:t>Nazwa widoku częściowego powinna zaczynać się od znaku „_” – w MVC widoki rozpoczynające się od tego znaku nie są traktowane jako strony i nie można ich wywołać bezpośrednio z wyszukiwarki.</a:t>
            </a:r>
          </a:p>
        </p:txBody>
      </p:sp>
    </p:spTree>
    <p:extLst>
      <p:ext uri="{BB962C8B-B14F-4D97-AF65-F5344CB8AC3E}">
        <p14:creationId xmlns:p14="http://schemas.microsoft.com/office/powerpoint/2010/main" val="3022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Wyszukiwanie apartamentów – </a:t>
            </a:r>
            <a:r>
              <a:rPr lang="pl-PL" dirty="0"/>
              <a:t>T</a:t>
            </a:r>
            <a:r>
              <a:rPr lang="pl-PL" dirty="0" smtClean="0"/>
              <a:t>worzenie </a:t>
            </a:r>
            <a:r>
              <a:rPr lang="pl-PL" dirty="0" smtClean="0"/>
              <a:t>widoku częściowego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pl-PL" dirty="0" smtClean="0"/>
              <a:t>Aby utworzyć model częściowy dodano do folderu </a:t>
            </a:r>
            <a:r>
              <a:rPr lang="pl-PL" dirty="0" err="1" smtClean="0"/>
              <a:t>Views</a:t>
            </a:r>
            <a:r>
              <a:rPr lang="pl-PL" dirty="0" smtClean="0"/>
              <a:t>/Apartamenty nowy widok o nazwie _</a:t>
            </a:r>
            <a:r>
              <a:rPr lang="pl-PL" dirty="0" err="1" smtClean="0"/>
              <a:t>ApartamentyLista</a:t>
            </a:r>
            <a:r>
              <a:rPr lang="pl-PL" dirty="0" smtClean="0"/>
              <a:t>, a następnie skopiowano do niego zawartość widoku Apartamenty/Index (bez nagłówka, jedynie model, tytuł widoku i tabelę). Skopiowany fragment usunięto z widoku – później w tym miejscu wywołany zostanie widok częściowy.</a:t>
            </a:r>
          </a:p>
          <a:p>
            <a:pPr marL="36576" indent="0">
              <a:buNone/>
            </a:pPr>
            <a:r>
              <a:rPr lang="pl-PL" dirty="0" smtClean="0"/>
              <a:t>Następnie w kontrolerze dodano pustą akcję </a:t>
            </a:r>
            <a:r>
              <a:rPr lang="pl-PL" dirty="0" err="1" smtClean="0"/>
              <a:t>ApartamentyLista</a:t>
            </a:r>
            <a:r>
              <a:rPr lang="pl-PL" dirty="0" smtClean="0"/>
              <a:t> – na razie bezparametrową, zwracającą wartość </a:t>
            </a:r>
            <a:r>
              <a:rPr lang="pl-PL" dirty="0" err="1" smtClean="0"/>
              <a:t>PartialView</a:t>
            </a:r>
            <a:r>
              <a:rPr lang="pl-PL" dirty="0" smtClean="0"/>
              <a:t>(„_</a:t>
            </a:r>
            <a:r>
              <a:rPr lang="pl-PL" dirty="0" err="1" smtClean="0"/>
              <a:t>ApartamentyLista</a:t>
            </a:r>
            <a:r>
              <a:rPr lang="pl-PL" dirty="0" smtClean="0"/>
              <a:t>”). W tej akcji zostanie później dodane pobieranie wyfiltrowanych apartamentów z bazy. Do akcji dodano atrybut [</a:t>
            </a:r>
            <a:r>
              <a:rPr lang="pl-PL" dirty="0" err="1" smtClean="0"/>
              <a:t>ChildActionOnly</a:t>
            </a:r>
            <a:r>
              <a:rPr lang="pl-PL" dirty="0" smtClean="0"/>
              <a:t>], co sprawi, że nie będzie mogła być wywoływana jako główna akcja (odpowiedzialna za generowanie strony).</a:t>
            </a:r>
          </a:p>
        </p:txBody>
      </p:sp>
    </p:spTree>
    <p:extLst>
      <p:ext uri="{BB962C8B-B14F-4D97-AF65-F5344CB8AC3E}">
        <p14:creationId xmlns:p14="http://schemas.microsoft.com/office/powerpoint/2010/main" val="10699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Wyszukiwanie apartamentów - </a:t>
            </a:r>
            <a:r>
              <a:rPr lang="pl-PL" dirty="0" err="1" smtClean="0"/>
              <a:t>ApartamentyFilterViewModel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pl-PL" dirty="0" smtClean="0"/>
              <a:t>Modelem w widoku częściowym jest lista apartamentów. W widoku głównym modelem będzie nowo utworzona klasa </a:t>
            </a:r>
            <a:r>
              <a:rPr lang="pl-PL" dirty="0" err="1" smtClean="0"/>
              <a:t>ApartamentyFilterViewModel</a:t>
            </a:r>
            <a:r>
              <a:rPr lang="pl-PL" dirty="0" smtClean="0"/>
              <a:t>. Reprezentuje ona filtr wyszukiwania i będzie przekazywana jako argument wejściowy do widoku częściowego, w którym nastąpi odfiltrowanie wyników.</a:t>
            </a:r>
          </a:p>
          <a:p>
            <a:pPr marL="36576" indent="0">
              <a:buNone/>
            </a:pPr>
            <a:r>
              <a:rPr lang="pl-PL" dirty="0" smtClean="0"/>
              <a:t>Klasa składa się z </a:t>
            </a:r>
            <a:r>
              <a:rPr lang="pl-PL" dirty="0"/>
              <a:t>właściwości </a:t>
            </a:r>
            <a:r>
              <a:rPr lang="pl-PL" dirty="0" smtClean="0"/>
              <a:t>reprezentujących kolejne kryteria filtrowania. Dla właściwości, w których filtrowanie jest opcjonalne (wszystkie oprócz dat pobytu) do typu dodano znak ‚?’, co oznacza, że wartość jest </a:t>
            </a:r>
            <a:r>
              <a:rPr lang="pl-PL" dirty="0" err="1" smtClean="0"/>
              <a:t>nullowalna</a:t>
            </a:r>
            <a:r>
              <a:rPr lang="pl-PL" dirty="0" smtClean="0"/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600200"/>
            <a:ext cx="37242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</a:t>
            </a:r>
            <a:r>
              <a:rPr lang="pl-PL" dirty="0" smtClean="0"/>
              <a:t>- kontroler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76" indent="0">
              <a:buNone/>
            </a:pPr>
            <a:r>
              <a:rPr lang="pl-PL" dirty="0" smtClean="0"/>
              <a:t>Po zdefiniowaniu modelu należało dokonać odpowiednich zmian w kontrolerze.</a:t>
            </a:r>
          </a:p>
          <a:p>
            <a:pPr marL="36576" indent="0">
              <a:buNone/>
            </a:pPr>
            <a:r>
              <a:rPr lang="pl-PL" dirty="0" smtClean="0"/>
              <a:t>Należy zmodyfikować metodę GET Index tak, aby zwracała ona odpowiednio skonfigurowany model oraz przekazywała do </a:t>
            </a:r>
            <a:r>
              <a:rPr lang="pl-PL" dirty="0" err="1" smtClean="0"/>
              <a:t>ViewData</a:t>
            </a:r>
            <a:r>
              <a:rPr lang="pl-PL" dirty="0" smtClean="0"/>
              <a:t> listę miast w </a:t>
            </a:r>
            <a:r>
              <a:rPr lang="pl-PL" dirty="0" err="1" smtClean="0"/>
              <a:t>comboboxie</a:t>
            </a:r>
            <a:r>
              <a:rPr lang="pl-PL" dirty="0" smtClean="0"/>
              <a:t> i listę dostępnych udogodnień.</a:t>
            </a:r>
          </a:p>
          <a:p>
            <a:pPr marL="36576" indent="0">
              <a:buNone/>
            </a:pPr>
            <a:r>
              <a:rPr lang="pl-PL" dirty="0" smtClean="0"/>
              <a:t>Należy także dodać metodę POST Index, która odbierałaby wybrane parametry filtra i przeładowywała stronę.</a:t>
            </a:r>
          </a:p>
          <a:p>
            <a:pPr marL="36576" indent="0">
              <a:buNone/>
            </a:pPr>
            <a:r>
              <a:rPr lang="pl-PL" dirty="0" smtClean="0"/>
              <a:t>Na koniec należało we wcześniej dodanej akcji </a:t>
            </a:r>
            <a:r>
              <a:rPr lang="pl-PL" dirty="0" err="1" smtClean="0"/>
              <a:t>ApartamentyLista</a:t>
            </a:r>
            <a:r>
              <a:rPr lang="pl-PL" dirty="0" smtClean="0"/>
              <a:t> dodać mechanizm filtrowania.</a:t>
            </a:r>
          </a:p>
        </p:txBody>
      </p:sp>
    </p:spTree>
    <p:extLst>
      <p:ext uri="{BB962C8B-B14F-4D97-AF65-F5344CB8AC3E}">
        <p14:creationId xmlns:p14="http://schemas.microsoft.com/office/powerpoint/2010/main" val="11516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</a:t>
            </a:r>
            <a:r>
              <a:rPr lang="pl-PL" dirty="0" smtClean="0"/>
              <a:t>– </a:t>
            </a:r>
            <a:r>
              <a:rPr lang="pl-PL" dirty="0"/>
              <a:t>K</a:t>
            </a:r>
            <a:r>
              <a:rPr lang="pl-PL" dirty="0" smtClean="0"/>
              <a:t>ontroler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709120"/>
          </a:xfrm>
        </p:spPr>
        <p:txBody>
          <a:bodyPr>
            <a:normAutofit fontScale="62500" lnSpcReduction="20000"/>
          </a:bodyPr>
          <a:lstStyle/>
          <a:p>
            <a:r>
              <a:rPr lang="pl-PL" b="1" dirty="0" smtClean="0"/>
              <a:t>W akcji GET Index</a:t>
            </a:r>
            <a:r>
              <a:rPr lang="pl-PL" dirty="0" smtClean="0"/>
              <a:t>: Jako </a:t>
            </a:r>
            <a:r>
              <a:rPr lang="pl-PL" dirty="0"/>
              <a:t>listę miast należy przekazać listę obiektów klasy </a:t>
            </a:r>
            <a:r>
              <a:rPr lang="pl-PL" dirty="0" err="1"/>
              <a:t>SelectListItem</a:t>
            </a:r>
            <a:r>
              <a:rPr lang="pl-PL" dirty="0"/>
              <a:t>. Ważne jest, żeby lista zawierała na początku element, dla którego wartość jest pustym stringiem, w przeciwnym razie domyśla wartość w filtrze (pusty string) nie zostanie znaleziona, a wiązanie zostanie rozpięte. Jako listę udogodnień do wyświetlenia należy pobrać listę obiektów typu Udogodnienia bezpośrednio z bazy. Jako wartości początkowe dla modelu należy przypisać: daty od i do (obie na datę dzisiejszą) oraz tablicę </a:t>
            </a:r>
            <a:r>
              <a:rPr lang="pl-PL" dirty="0" err="1"/>
              <a:t>WybraneUdogodeniniaIds</a:t>
            </a:r>
            <a:r>
              <a:rPr lang="pl-PL" dirty="0"/>
              <a:t> (pusta tablica).</a:t>
            </a:r>
          </a:p>
          <a:p>
            <a:r>
              <a:rPr lang="pl-PL" b="1" dirty="0" smtClean="0"/>
              <a:t>W akcji POST Index</a:t>
            </a:r>
            <a:r>
              <a:rPr lang="pl-PL" dirty="0" smtClean="0"/>
              <a:t>: Pobrać model jako argument wejściowy, wygenerować na nowo listy miast i udogodnień i zapisać w </a:t>
            </a:r>
            <a:r>
              <a:rPr lang="pl-PL" dirty="0" err="1" smtClean="0"/>
              <a:t>ViewData</a:t>
            </a:r>
            <a:r>
              <a:rPr lang="pl-PL" dirty="0" smtClean="0"/>
              <a:t> (</a:t>
            </a:r>
            <a:r>
              <a:rPr lang="pl-PL" dirty="0" err="1" smtClean="0"/>
              <a:t>ViewData</a:t>
            </a:r>
            <a:r>
              <a:rPr lang="pl-PL" dirty="0" smtClean="0"/>
              <a:t> i </a:t>
            </a:r>
            <a:r>
              <a:rPr lang="pl-PL" dirty="0" err="1" smtClean="0"/>
              <a:t>ViewBag</a:t>
            </a:r>
            <a:r>
              <a:rPr lang="pl-PL" dirty="0" smtClean="0"/>
              <a:t> kasują się po przejściu do akcji POST). Ważne: jeżeli tablica </a:t>
            </a:r>
            <a:r>
              <a:rPr lang="pl-PL" dirty="0" err="1"/>
              <a:t>WybraneUdogodeniniaIds</a:t>
            </a:r>
            <a:r>
              <a:rPr lang="pl-PL" dirty="0"/>
              <a:t> </a:t>
            </a:r>
            <a:r>
              <a:rPr lang="pl-PL" dirty="0" smtClean="0"/>
              <a:t>ma wartość </a:t>
            </a:r>
            <a:r>
              <a:rPr lang="pl-PL" dirty="0" err="1" smtClean="0"/>
              <a:t>null</a:t>
            </a:r>
            <a:r>
              <a:rPr lang="pl-PL" dirty="0" smtClean="0"/>
              <a:t>, należy ponownie przypisać do niej pustą tablicę. Na koniec ponownie przekazać model do widoku.</a:t>
            </a:r>
          </a:p>
          <a:p>
            <a:r>
              <a:rPr lang="pl-PL" b="1" dirty="0" smtClean="0"/>
              <a:t>W akcji </a:t>
            </a:r>
            <a:r>
              <a:rPr lang="pl-PL" b="1" dirty="0" err="1" smtClean="0"/>
              <a:t>ApartamentyLista</a:t>
            </a:r>
            <a:r>
              <a:rPr lang="pl-PL" dirty="0" smtClean="0"/>
              <a:t>: dodać argument wejściowy klasy </a:t>
            </a:r>
            <a:r>
              <a:rPr lang="pl-PL" dirty="0" err="1" smtClean="0"/>
              <a:t>ApartamentyFilterViewModel</a:t>
            </a:r>
            <a:r>
              <a:rPr lang="pl-PL" dirty="0" smtClean="0"/>
              <a:t> o nazwie „filtr” i w oparciu o niego wyfiltrować dane, później przekazane do widoku częściowego.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13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Wyszukiwanie apartamentów </a:t>
            </a:r>
            <a:r>
              <a:rPr lang="pl-PL" dirty="0" smtClean="0"/>
              <a:t>– </a:t>
            </a:r>
            <a:r>
              <a:rPr lang="pl-PL" dirty="0" smtClean="0"/>
              <a:t>Akcje </a:t>
            </a:r>
            <a:r>
              <a:rPr lang="pl-PL" dirty="0" smtClean="0"/>
              <a:t>POST i GET Index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66" y="1600200"/>
            <a:ext cx="72180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zny">
  <a:themeElements>
    <a:clrScheme name="Perspektywa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Techniczny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zn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15404</TotalTime>
  <Words>8468</Words>
  <Application>Microsoft Office PowerPoint</Application>
  <PresentationFormat>Pokaz na ekranie (4:3)</PresentationFormat>
  <Paragraphs>436</Paragraphs>
  <Slides>139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139</vt:i4>
      </vt:variant>
    </vt:vector>
  </HeadingPairs>
  <TitlesOfParts>
    <vt:vector size="144" baseType="lpstr">
      <vt:lpstr>Arial</vt:lpstr>
      <vt:lpstr>Consolas</vt:lpstr>
      <vt:lpstr>Franklin Gothic Book</vt:lpstr>
      <vt:lpstr>Wingdings 2</vt:lpstr>
      <vt:lpstr>Techniczny</vt:lpstr>
      <vt:lpstr>Aplikacje MVC</vt:lpstr>
      <vt:lpstr>Co to jest MVC?</vt:lpstr>
      <vt:lpstr>Tworzenie aplikacji</vt:lpstr>
      <vt:lpstr>Tworzenie aplikacji</vt:lpstr>
      <vt:lpstr>Struktura projektu - Models</vt:lpstr>
      <vt:lpstr>Struktura projektu - Controllers</vt:lpstr>
      <vt:lpstr>Struktura projektu - Akcje</vt:lpstr>
      <vt:lpstr>Struktura projektu - Views</vt:lpstr>
      <vt:lpstr>Dodawanie modelu</vt:lpstr>
      <vt:lpstr>Dodawanie modelu</vt:lpstr>
      <vt:lpstr>Dodawanie modelu</vt:lpstr>
      <vt:lpstr>Dodawanie kontrolera</vt:lpstr>
      <vt:lpstr>Dodawanie kontrolera</vt:lpstr>
      <vt:lpstr>Dodawanie kontrolera</vt:lpstr>
      <vt:lpstr>Dodawanie kontrolera</vt:lpstr>
      <vt:lpstr>Dodawanie widoku</vt:lpstr>
      <vt:lpstr>Dodawanie widoku</vt:lpstr>
      <vt:lpstr>Dodawanie widoku</vt:lpstr>
      <vt:lpstr>Wygląd strony Test/Index</vt:lpstr>
      <vt:lpstr>Akcje z parametrami</vt:lpstr>
      <vt:lpstr>Akcje z parametrami</vt:lpstr>
      <vt:lpstr>Akcje z parametrami</vt:lpstr>
      <vt:lpstr>Akcje z parametrami</vt:lpstr>
      <vt:lpstr>Akcje z parametrami</vt:lpstr>
      <vt:lpstr>Akcje z parametrami</vt:lpstr>
      <vt:lpstr>Akcje typu POST i GET</vt:lpstr>
      <vt:lpstr>Akcje typu POST i GET</vt:lpstr>
      <vt:lpstr>Akcje typu POST i GET</vt:lpstr>
      <vt:lpstr>Akcje typu POST i GET</vt:lpstr>
      <vt:lpstr>Atrybuty modelu</vt:lpstr>
      <vt:lpstr>Atrybuty modelu</vt:lpstr>
      <vt:lpstr>Ustawienia bazy danych</vt:lpstr>
      <vt:lpstr>Dostosowywanie użytkowników</vt:lpstr>
      <vt:lpstr>Dostosowywanie użytkowników – Dodawanie nowych właściwości</vt:lpstr>
      <vt:lpstr>Dostosowywanie użytkowników - Migracje</vt:lpstr>
      <vt:lpstr>Dostosowywanie użytkowników - Model</vt:lpstr>
      <vt:lpstr>Dostosowywanie użytkowników - Model</vt:lpstr>
      <vt:lpstr>Dostosowywanie użytkowników - Kontroler</vt:lpstr>
      <vt:lpstr>Dostosowywanie użytkowników - Widok</vt:lpstr>
      <vt:lpstr>Dostosowywanie użytkowników - Widok</vt:lpstr>
      <vt:lpstr>Dostosowywanie użytkowników – Rozwijana lista uprawnień</vt:lpstr>
      <vt:lpstr>ViewData i ViewBag</vt:lpstr>
      <vt:lpstr>Dostosowywanie użytkowników – Rozwijana lista uprawnień</vt:lpstr>
      <vt:lpstr>Dostosowywanie użytkowników – Rezultat</vt:lpstr>
      <vt:lpstr>Konfigurowanie bazy danych – Entity Framework</vt:lpstr>
      <vt:lpstr>Konfigurowanie bazy danych– Tworzenie klas</vt:lpstr>
      <vt:lpstr>Konfigurowanie bazy danych– Tworzenie klas</vt:lpstr>
      <vt:lpstr>Konfigurowanie bazy danych– Tworzenie klas</vt:lpstr>
      <vt:lpstr>Tworzenie obiektów w bazie – Tworzenie kontekstu</vt:lpstr>
      <vt:lpstr>Konfigurowanie bazy danych – Tworzenie kontekstu</vt:lpstr>
      <vt:lpstr>Konfigurowanie bazy danych – Wartości początkowe</vt:lpstr>
      <vt:lpstr>Konfigurowanie bazy danych – Wartości początkowe</vt:lpstr>
      <vt:lpstr>Konfigurowanie bazy danych – Zmiany w Web.config</vt:lpstr>
      <vt:lpstr>Przykładowe operacje w EntityFramework</vt:lpstr>
      <vt:lpstr>Automatyczne generowanie kontrolera i widoków</vt:lpstr>
      <vt:lpstr>Automatyczne generowanie kontrolera i widoków</vt:lpstr>
      <vt:lpstr>Automatyczne generowanie kontrolera i widoków</vt:lpstr>
      <vt:lpstr>Widok MojeApartamenty</vt:lpstr>
      <vt:lpstr>Widok MojeApartamenty – Tworzenie modelu</vt:lpstr>
      <vt:lpstr>Widok MojeApartamenty – Tworzenie modelu</vt:lpstr>
      <vt:lpstr>Widok MojeApartamenty – Zmiany w kontrolerze</vt:lpstr>
      <vt:lpstr>Widok MojeApartamenty – Zmiany w widoku</vt:lpstr>
      <vt:lpstr>Widok MojeApartamenty – Zmiany w widoku</vt:lpstr>
      <vt:lpstr>Widok MojeApartamenty – Widok końcowy</vt:lpstr>
      <vt:lpstr>Widoki Details i Delete</vt:lpstr>
      <vt:lpstr>Widoki Details i Delete - Zmiany</vt:lpstr>
      <vt:lpstr>Widok Details – Widok końcowy</vt:lpstr>
      <vt:lpstr>Widok Delete – Widok końcowy</vt:lpstr>
      <vt:lpstr>Widoki Create i Edit</vt:lpstr>
      <vt:lpstr>Widoki Create i Edit – Tworzenie modelu</vt:lpstr>
      <vt:lpstr>Widok Create – Zmiany w kontrolerze (akcja GET)</vt:lpstr>
      <vt:lpstr>Widok Create – Zmiany w kontrolerze (akcja POST)</vt:lpstr>
      <vt:lpstr>Widok Create – Zmiany w kontrolerze (akcja POST)</vt:lpstr>
      <vt:lpstr>Widok Edit – Zmiany w kontrolerze</vt:lpstr>
      <vt:lpstr>Widoki Create i Edit – Zmiany w widoku</vt:lpstr>
      <vt:lpstr>Widoki Create i Edit – Pozostałe zmiany</vt:lpstr>
      <vt:lpstr>Widoki Create i Edit – Uwagi do listy checkboxów</vt:lpstr>
      <vt:lpstr>Widok Create – Widok końcowy</vt:lpstr>
      <vt:lpstr>Widok Edit – Widok końcowy</vt:lpstr>
      <vt:lpstr>Zarządzanie użytkownikami</vt:lpstr>
      <vt:lpstr>Zarządzanie użytkownikami – Widok Create</vt:lpstr>
      <vt:lpstr>Zarządzanie użytkownikami – Widok Create</vt:lpstr>
      <vt:lpstr>Zarządzanie użytkownikami – Widok Register</vt:lpstr>
      <vt:lpstr>Zarządzanie użytkownikami – Widok Edit</vt:lpstr>
      <vt:lpstr>Zarządzanie użytkownikami – Widok Edit</vt:lpstr>
      <vt:lpstr>Zarządzanie użytkownikami –Widok UserList </vt:lpstr>
      <vt:lpstr>Zarządzanie użytkownikami – Widok UserList </vt:lpstr>
      <vt:lpstr>Zarządzanie użytkownikami – Widok Delete</vt:lpstr>
      <vt:lpstr>Zarządzanie użytkownikami – Widok Delete</vt:lpstr>
      <vt:lpstr>Edycja własnego konta</vt:lpstr>
      <vt:lpstr>Edycja własnego konta</vt:lpstr>
      <vt:lpstr>Edycja własnego konta – Widok końcowy</vt:lpstr>
      <vt:lpstr>Wyszukiwanie apartamentów</vt:lpstr>
      <vt:lpstr>Widoki częściowe</vt:lpstr>
      <vt:lpstr>Wyszukiwanie apartamentów – Tworzenie widoku częściowego</vt:lpstr>
      <vt:lpstr>Wyszukiwanie apartamentów - ApartamentyFilterViewModel</vt:lpstr>
      <vt:lpstr>Wyszukiwanie apartamentów - kontroler</vt:lpstr>
      <vt:lpstr>Wyszukiwanie apartamentów – Kontroler</vt:lpstr>
      <vt:lpstr>Wyszukiwanie apartamentów – Akcje POST i GET Index</vt:lpstr>
      <vt:lpstr>Wyszukiwanie apartamentów – Filtrowanie za pomocą predykatu</vt:lpstr>
      <vt:lpstr>Wyszukiwanie apartamentów – Filtrowanie za pomocą predykatu</vt:lpstr>
      <vt:lpstr>Wyszukiwanie apartamentów – Akcja ApartamentyLista</vt:lpstr>
      <vt:lpstr>Wyszukiwanie apartamentów – Widok Index</vt:lpstr>
      <vt:lpstr>Wyszukiwanie apartamentów – Widok Index</vt:lpstr>
      <vt:lpstr>Kontrolka wyboru daty – Instalowanie pakietu jQuery.UI</vt:lpstr>
      <vt:lpstr>Kontrolka wyboru daty – Dołączanie skryptów i stylów</vt:lpstr>
      <vt:lpstr>Kontrolka wyboru daty – Dodawanie funkcji w widoku</vt:lpstr>
      <vt:lpstr>Kontrolka wyboru daty – Dodawanie kontrolek</vt:lpstr>
      <vt:lpstr>Wyszukiwanie apartamentów – Widok końcowy</vt:lpstr>
      <vt:lpstr>Rezerwacja apartamentu – Model</vt:lpstr>
      <vt:lpstr>Rezerwacja apartamentu - Widok</vt:lpstr>
      <vt:lpstr>Rezerwacja apartamentu - Widok</vt:lpstr>
      <vt:lpstr>Rezerwacja apartamentu - Kontroler</vt:lpstr>
      <vt:lpstr>Rezerwacja apartamentu – Przekazywanie dat w argumencie</vt:lpstr>
      <vt:lpstr>Rezerwacja apartamentu - Kontroler</vt:lpstr>
      <vt:lpstr>Rezerwacja apartamentu – Widok końcowy</vt:lpstr>
      <vt:lpstr>Lista wizyt</vt:lpstr>
      <vt:lpstr>Komentarze</vt:lpstr>
      <vt:lpstr>Komentarze – Widok końcowy</vt:lpstr>
      <vt:lpstr>Odpowiedzi</vt:lpstr>
      <vt:lpstr>Odpowiedzi – Widok końcowy</vt:lpstr>
      <vt:lpstr>Odpowiedzi – Widok końcowy</vt:lpstr>
      <vt:lpstr>Odpowiedzi – Widok MojeWizyty</vt:lpstr>
      <vt:lpstr>Uprawnienia</vt:lpstr>
      <vt:lpstr>Potwierdzanie wizyt</vt:lpstr>
      <vt:lpstr>Potwierdzanie wizyt – Widok</vt:lpstr>
      <vt:lpstr>Potwierdzanie wizyt – Widok</vt:lpstr>
      <vt:lpstr>Potwierdzanie wizyt – Link w widoku apartamentów</vt:lpstr>
      <vt:lpstr>Uprawnienia – Obiekt LoggedUser</vt:lpstr>
      <vt:lpstr>Uprawnienia – Menu główne</vt:lpstr>
      <vt:lpstr>Uprawnienia – Filtr uwierzytelniania</vt:lpstr>
      <vt:lpstr>Uprawnienia – Filtr uwierzytelniania</vt:lpstr>
      <vt:lpstr>Uprawnienia – Filtr AdminAttribute</vt:lpstr>
      <vt:lpstr>Uprawnienia – Filtr </vt:lpstr>
      <vt:lpstr>Uprawnienia – Dodawanie filtrów</vt:lpstr>
      <vt:lpstr>Końcowe operacje i testy</vt:lpstr>
      <vt:lpstr>Uwagi</vt:lpstr>
      <vt:lpstr>Bibliografia</vt:lpstr>
      <vt:lpstr>Dziękuję za uwagę!</vt:lpstr>
    </vt:vector>
  </TitlesOfParts>
  <Company>Sil-art Rycho444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Aplikacje MVC</dc:title>
  <dc:creator>WiWLM</dc:creator>
  <cp:lastModifiedBy>PROFERIS - Marta Tyrka</cp:lastModifiedBy>
  <cp:revision>273</cp:revision>
  <dcterms:created xsi:type="dcterms:W3CDTF">2016-10-11T12:21:57Z</dcterms:created>
  <dcterms:modified xsi:type="dcterms:W3CDTF">2016-12-10T08:56:00Z</dcterms:modified>
</cp:coreProperties>
</file>